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1"/>
  </p:normalViewPr>
  <p:slideViewPr>
    <p:cSldViewPr snapToGrid="0">
      <p:cViewPr>
        <p:scale>
          <a:sx n="113" d="100"/>
          <a:sy n="113" d="100"/>
        </p:scale>
        <p:origin x="6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E8196-9375-054C-92C1-11E2D3CD38C8}" type="datetimeFigureOut">
              <a:rPr kumimoji="1" lang="zh-TW" altLang="en-US" smtClean="0"/>
              <a:t>2024/6/16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BF9A5-9753-7647-A22E-EE23EDBE3C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5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BF9A5-9753-7647-A22E-EE23EDBE3C08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98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BF9A5-9753-7647-A22E-EE23EDBE3C08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448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BBF05-F565-19FC-FCA6-6DAEB3475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424A91-BEC4-7A00-2AA0-DE5C0CA53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094404-9AB4-A1A2-A79E-9C87E69B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BB9FF1-C684-7148-80C1-273D6DA4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DFB81A-2A4A-F905-B31A-573B173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45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34187-5904-8304-A3B2-B4177624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351CFA-E335-0855-07CC-A23CC9937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E2B483-1790-1A51-5B47-F9D24556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864989-C3FB-D612-472B-CFE127F6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74A8D1-CF9D-70C8-CF13-0660D98A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67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9345B-FC0B-6675-8389-C27FAFC60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7CB9EC-CCF9-7BD4-D218-2FFF10F65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775E42-F436-6AB0-DD17-A78E0978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B17B44-1A3C-F5FD-2396-C71D0D30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D7858-B04E-5FF6-4AB1-D6675979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980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37000-52EE-5979-5AEC-CB2AA106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7CAB78-1C5E-C25F-FBC1-068C0C5FB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963027-2FBE-7BC1-ACB4-CED0E4BC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440AE4-1336-FB3F-80D7-4FD6C9B5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99CCD8-F126-C51C-32FD-15609F81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4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3DA3A-E2E2-BA26-8BDB-A2FF5581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CD01D7-26AC-420D-7392-3318C325A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7BA43-2060-3EB9-57AA-BE4D75A9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F7E3D-63D2-2E4C-A6DA-7B8B382C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53D577-373A-FB26-077A-3DAD3CD4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256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18ABE-DD49-A23A-F5AD-95E983CE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89F8DE-9BF9-DB82-915C-4B536A27D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12B55E-AEC7-B497-9958-5592AD22A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35B043-914A-8D1E-B198-C8740936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98995A-F6C8-B8AC-F5ED-BC0FCEC6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D74ECA-80E4-96C7-0670-8F268807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667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65E58-035E-5096-4809-9C2CF053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2F1BBE-4D7D-87D8-17A8-9CC5E25CA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1B7E55-FA4B-CE7C-BE3C-1A0B0002E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27C6542-496A-6A6A-3E26-EAD5C2A12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5CCA18-881C-6DA1-09ED-FFAEF15CD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79A1AC7-BBE2-F124-0A2E-2CFCF8B0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5D8736-D408-7409-762D-914CFA27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3AA86C-1A7B-A604-9272-89C3FE11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987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5959F-E75B-D45C-F184-FCBB5E0F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641AA4-727E-C612-55D8-8CF856A1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45ED4C-D007-8AB2-A8D7-41BF9167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D23F46-73D5-FA51-72B4-737E7448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524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57677E-2084-4EF6-C61A-5399711B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B95D12-6063-FCAC-E92E-6F1110BC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84FA56-B6A5-300C-2CD1-E2A0712E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672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D648C-3BE9-5DAB-AB25-A7753B30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7FEBB-5AEB-CEAD-CD43-8133DFE3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2A8794-9B71-125B-E592-AEF5F3CBD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E2537C-EC65-E2F4-B571-05B1C9E6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F41B2A-D13B-FDF0-83BB-5A04E19C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698F0D-10BC-F3D5-5CC5-E93A1655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45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4A247-9309-2556-175A-BF0E14FF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630466D-4552-1556-BBA8-7D09701AD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DB31C8-26CC-5955-ADED-94F7E1519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EED9C-2E09-D4DB-1033-360B1312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DD0621-A2AD-A4FF-991A-247A7462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653FA4-88A0-4BC1-9251-0355FBB2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54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0013533-AFD9-4D23-9FCE-9A0734E6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C00836-0FA9-4077-71E0-20099F5DD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E98337-38BE-2617-94D2-97364A723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944CC-F571-634B-A896-B118F003BE8D}" type="datetimeFigureOut">
              <a:rPr kumimoji="1" lang="zh-TW" altLang="en-US" smtClean="0"/>
              <a:t>2024/5/28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B7D652-F5CF-BA76-1D4C-2CBCA9434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301AE4-B07A-0026-0245-2C0400B75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E632-AC64-144C-8C5C-A92E7DAE9BE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910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y2.codeskulptor.org/#user51_xSBuo7W88NtaV4a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y2.codeskulptor.org/#user51_S1h4swD0LxzL2Jo_0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y2.codeskulptor.org/#user51_s8bFLODFVgzFTPU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2.codeskulptor.org/#user51_jAg1USaNlxVac8f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22506-C10C-62F5-90F4-5B94783EE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1371"/>
            <a:ext cx="9144000" cy="253525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" altLang="zh-TW" sz="4800" i="0" u="none" strike="noStrike" dirty="0"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Python</a:t>
            </a:r>
            <a:r>
              <a:rPr lang="zh-TW" altLang="en-US" sz="4800" i="0" u="none" strike="noStrike" dirty="0"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互動程式設計入門</a:t>
            </a:r>
            <a:br>
              <a:rPr lang="en-US" altLang="zh-TW" sz="4800" i="0" u="none" strike="noStrike" dirty="0"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</a:br>
            <a:r>
              <a:rPr lang="zh-TW" altLang="en-US" sz="4000" i="0" u="none" strike="noStrike" dirty="0"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期末學習報告</a:t>
            </a:r>
            <a:br>
              <a:rPr lang="zh-TW" altLang="en-US" sz="4800" i="0" u="none" strike="noStrike" dirty="0"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</a:br>
            <a:endParaRPr kumimoji="1" lang="zh-TW" altLang="en-US" sz="4800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2E1A34-D084-EAC3-7810-9B993FC9A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6936"/>
            <a:ext cx="9144000" cy="462581"/>
          </a:xfrm>
        </p:spPr>
        <p:txBody>
          <a:bodyPr/>
          <a:lstStyle/>
          <a:p>
            <a:r>
              <a:rPr kumimoji="1" lang="zh-TW" altLang="en-US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柯凱程 會計</a:t>
            </a:r>
            <a:r>
              <a:rPr kumimoji="1" lang="en-US" altLang="zh-TW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115 H14111021</a:t>
            </a:r>
            <a:endParaRPr kumimoji="1" lang="zh-TW" altLang="en-US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39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4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99"/>
            <a:ext cx="10515600" cy="4953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1.    Lists </a:t>
            </a:r>
            <a:r>
              <a:rPr kumimoji="1" lang="zh-TW" altLang="en-US" sz="1800" dirty="0"/>
              <a:t>列表：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 </a:t>
            </a:r>
            <a:r>
              <a:rPr lang="zh-TW" altLang="en-US" sz="1800" b="0" i="0" u="none" strike="noStrike" dirty="0">
                <a:effectLst/>
                <a:latin typeface="Söhne"/>
              </a:rPr>
              <a:t>一種有序的資料結構，可以容納任意數量的元素</a:t>
            </a:r>
            <a:r>
              <a:rPr lang="en-US" altLang="zh-TW" sz="1800" b="0" i="0" u="none" strike="noStrike" dirty="0">
                <a:effectLst/>
                <a:latin typeface="Söhne"/>
              </a:rPr>
              <a:t> (str, int, float, list)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 </a:t>
            </a:r>
            <a:r>
              <a:rPr lang="zh-TW" altLang="en-US" sz="1800" b="0" i="0" u="none" strike="noStrike" dirty="0">
                <a:effectLst/>
                <a:latin typeface="Söhne"/>
              </a:rPr>
              <a:t>用 </a:t>
            </a:r>
            <a:r>
              <a:rPr lang="en-US" altLang="zh-TW" sz="1800" dirty="0"/>
              <a:t>[</a:t>
            </a:r>
            <a:r>
              <a:rPr lang="zh-TW" altLang="en-US" sz="1800" dirty="0"/>
              <a:t> </a:t>
            </a:r>
            <a:r>
              <a:rPr lang="en-US" altLang="zh-TW" sz="1800" dirty="0"/>
              <a:t>]</a:t>
            </a:r>
            <a:r>
              <a:rPr lang="zh-TW" altLang="en-US" sz="1800" dirty="0"/>
              <a:t> </a:t>
            </a:r>
            <a:r>
              <a:rPr lang="zh-TW" altLang="en-US" sz="1800" b="0" i="0" u="none" strike="noStrike" dirty="0">
                <a:effectLst/>
                <a:latin typeface="Söhne"/>
              </a:rPr>
              <a:t>來表示 </a:t>
            </a:r>
            <a:r>
              <a:rPr kumimoji="1" lang="en-US" altLang="zh-TW" sz="1800" dirty="0"/>
              <a:t>ex: </a:t>
            </a:r>
            <a:r>
              <a:rPr kumimoji="1" lang="en-US" altLang="zh-TW" sz="1800" dirty="0" err="1"/>
              <a:t>num_list</a:t>
            </a:r>
            <a:r>
              <a:rPr kumimoji="1" lang="en-US" altLang="zh-TW" sz="1800" dirty="0"/>
              <a:t> =</a:t>
            </a:r>
            <a:r>
              <a:rPr kumimoji="1" lang="en-US" altLang="zh-TW" sz="1800" b="1" dirty="0"/>
              <a:t> [</a:t>
            </a:r>
            <a:r>
              <a:rPr kumimoji="1" lang="en-US" altLang="zh-TW" sz="1800" dirty="0"/>
              <a:t>1, 2, 3, 4, 5, 6</a:t>
            </a:r>
            <a:r>
              <a:rPr kumimoji="1" lang="en-US" altLang="zh-TW" sz="1800" b="1" dirty="0"/>
              <a:t>]</a:t>
            </a:r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lang="zh-TW" altLang="en-US" sz="1800" b="0" i="0" u="none" strike="noStrike" dirty="0">
                <a:effectLst/>
                <a:latin typeface="Söhne"/>
              </a:rPr>
              <a:t>列表中的元素可以透過索引來存取，索引從 </a:t>
            </a:r>
            <a:r>
              <a:rPr lang="en-US" altLang="zh-TW" sz="1800" b="0" i="0" u="none" strike="noStrike" dirty="0">
                <a:effectLst/>
                <a:latin typeface="Söhne"/>
              </a:rPr>
              <a:t>0 </a:t>
            </a:r>
            <a:r>
              <a:rPr lang="zh-TW" altLang="en-US" sz="1800" b="0" i="0" u="none" strike="noStrike" dirty="0">
                <a:effectLst/>
                <a:latin typeface="Söhne"/>
              </a:rPr>
              <a:t>開始計數</a:t>
            </a:r>
            <a:r>
              <a:rPr lang="en-US" altLang="zh-TW" sz="1800" b="0" i="0" u="none" strike="noStrike" dirty="0">
                <a:effectLst/>
                <a:latin typeface="Söhne"/>
              </a:rPr>
              <a:t> ex: </a:t>
            </a:r>
            <a:r>
              <a:rPr lang="en-US" altLang="zh-TW" sz="1800" b="0" i="0" u="none" strike="noStrike" dirty="0" err="1">
                <a:effectLst/>
                <a:latin typeface="Söhne"/>
              </a:rPr>
              <a:t>num_list</a:t>
            </a:r>
            <a:r>
              <a:rPr lang="en-US" altLang="zh-TW" sz="1800" b="0" i="0" u="none" strike="noStrike" dirty="0">
                <a:effectLst/>
                <a:latin typeface="Söhne"/>
              </a:rPr>
              <a:t>[0] = 1 </a:t>
            </a:r>
            <a:r>
              <a:rPr lang="en-US" altLang="zh-TW" sz="1800" b="0" i="0" u="none" strike="noStrike" dirty="0" err="1">
                <a:effectLst/>
                <a:latin typeface="Söhne"/>
              </a:rPr>
              <a:t>num_list</a:t>
            </a:r>
            <a:r>
              <a:rPr lang="en-US" altLang="zh-TW" sz="1800" b="0" i="0" u="none" strike="noStrike" dirty="0">
                <a:effectLst/>
                <a:latin typeface="Söhne"/>
              </a:rPr>
              <a:t>[1] = 2</a:t>
            </a:r>
          </a:p>
          <a:p>
            <a:pPr marL="0" indent="0">
              <a:buNone/>
            </a:pPr>
            <a:r>
              <a:rPr lang="en-US" altLang="zh-TW" sz="1800" b="0" i="0" u="none" strike="noStrike" dirty="0">
                <a:effectLst/>
                <a:latin typeface="Söhne"/>
              </a:rPr>
              <a:t>- </a:t>
            </a:r>
            <a:r>
              <a:rPr lang="zh-TW" altLang="en-US" sz="1800" b="0" i="0" u="none" strike="noStrike" dirty="0">
                <a:effectLst/>
                <a:latin typeface="Söhne"/>
              </a:rPr>
              <a:t>是一種</a:t>
            </a:r>
            <a:r>
              <a:rPr lang="zh-TW" altLang="en-US" sz="1800" b="0" i="0" u="none" strike="noStrike" dirty="0">
                <a:solidFill>
                  <a:schemeClr val="accent1"/>
                </a:solidFill>
                <a:effectLst/>
                <a:latin typeface="Söhne"/>
              </a:rPr>
              <a:t>可變的</a:t>
            </a:r>
            <a:r>
              <a:rPr lang="en-US" altLang="zh-TW" sz="1800" b="0" i="0" u="none" strike="noStrike" dirty="0">
                <a:solidFill>
                  <a:schemeClr val="accent1"/>
                </a:solidFill>
                <a:effectLst/>
                <a:latin typeface="Söhne"/>
              </a:rPr>
              <a:t> </a:t>
            </a:r>
            <a:r>
              <a:rPr lang="en-US" altLang="zh-TW" sz="1800" dirty="0">
                <a:solidFill>
                  <a:schemeClr val="accent1"/>
                </a:solidFill>
                <a:latin typeface="Söhne"/>
              </a:rPr>
              <a:t>(immutable) </a:t>
            </a:r>
            <a:r>
              <a:rPr lang="zh-TW" altLang="en-US" sz="1800" b="0" i="0" u="none" strike="noStrike" dirty="0">
                <a:effectLst/>
                <a:latin typeface="Söhne"/>
              </a:rPr>
              <a:t>資料型態，可以修改列表的內容</a:t>
            </a:r>
            <a:r>
              <a:rPr lang="zh-TW" altLang="en-US" sz="1800" dirty="0">
                <a:latin typeface="Söhne"/>
              </a:rPr>
              <a:t>：</a:t>
            </a:r>
            <a:r>
              <a:rPr lang="zh-TW" altLang="en-US" sz="1800" b="0" i="0" u="none" strike="noStrike" dirty="0">
                <a:effectLst/>
                <a:latin typeface="Söhne"/>
              </a:rPr>
              <a:t>新增、刪除或替換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Ex1: </a:t>
            </a:r>
          </a:p>
          <a:p>
            <a:pPr marL="0" indent="0">
              <a:buNone/>
            </a:pPr>
            <a:r>
              <a:rPr lang="en-US" altLang="zh-TW" sz="1800" b="0" i="0" u="none" strike="noStrike" dirty="0">
                <a:effectLst/>
                <a:latin typeface="Söhne"/>
              </a:rPr>
              <a:t>list1 = [1, 2, 3]</a:t>
            </a:r>
          </a:p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list2 = [4, 5, 6]</a:t>
            </a:r>
          </a:p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list3 = l</a:t>
            </a:r>
            <a:r>
              <a:rPr lang="en-US" altLang="zh-TW" sz="1800" b="0" i="0" u="none" strike="noStrike" dirty="0">
                <a:effectLst/>
                <a:latin typeface="Söhne"/>
              </a:rPr>
              <a:t>ist1 + list2 = [1, 2, 3, 4, 5, 6]</a:t>
            </a: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kumimoji="1" lang="en-US" altLang="zh-TW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9A4DEE-C39F-5385-5179-8DFCC3C13337}"/>
              </a:ext>
            </a:extLst>
          </p:cNvPr>
          <p:cNvSpPr txBox="1"/>
          <p:nvPr/>
        </p:nvSpPr>
        <p:spPr>
          <a:xfrm>
            <a:off x="5864352" y="3745306"/>
            <a:ext cx="2389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Ex2: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list1[0] = 4</a:t>
            </a:r>
          </a:p>
          <a:p>
            <a:pPr marL="0" indent="0">
              <a:buNone/>
            </a:pPr>
            <a:r>
              <a:rPr lang="en-US" altLang="zh-TW" sz="1800" dirty="0">
                <a:latin typeface="Söhne"/>
              </a:rPr>
              <a:t>l</a:t>
            </a:r>
            <a:r>
              <a:rPr lang="en-US" altLang="zh-TW" sz="1800" b="0" i="0" u="none" strike="noStrike" dirty="0">
                <a:effectLst/>
                <a:latin typeface="Söhne"/>
              </a:rPr>
              <a:t>ist1 = [4, 2, 3]</a:t>
            </a:r>
          </a:p>
        </p:txBody>
      </p:sp>
    </p:spTree>
    <p:extLst>
      <p:ext uri="{BB962C8B-B14F-4D97-AF65-F5344CB8AC3E}">
        <p14:creationId xmlns:p14="http://schemas.microsoft.com/office/powerpoint/2010/main" val="4228815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字型, 白色, 文字, 印刷術 的圖片&#10;&#10;自動產生的描述">
            <a:extLst>
              <a:ext uri="{FF2B5EF4-FFF2-40B4-BE49-F238E27FC236}">
                <a16:creationId xmlns:a16="http://schemas.microsoft.com/office/drawing/2014/main" id="{F6BBB389-68BC-6C14-8F83-AB416C2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5170981"/>
            <a:ext cx="2734056" cy="763316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05D11D-DD5B-81B5-051B-45F4AC14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4" y="608404"/>
            <a:ext cx="10515600" cy="41481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b="0" i="0" u="none" strike="noStrike" dirty="0">
                <a:effectLst/>
                <a:latin typeface="Söhne"/>
              </a:rPr>
              <a:t> - Reference</a:t>
            </a:r>
            <a:r>
              <a:rPr lang="zh-TW" altLang="en-US" sz="1800" b="0" i="0" u="none" strike="noStrike" dirty="0">
                <a:effectLst/>
                <a:latin typeface="Söhne"/>
              </a:rPr>
              <a:t> </a:t>
            </a:r>
            <a:r>
              <a:rPr lang="en-US" altLang="zh-TW" sz="1800" b="0" i="0" u="none" strike="noStrike" dirty="0">
                <a:effectLst/>
                <a:latin typeface="Söhne"/>
              </a:rPr>
              <a:t>List</a:t>
            </a:r>
            <a:r>
              <a:rPr lang="zh-TW" altLang="en-US" sz="1800" b="0" i="0" u="none" strike="noStrike" dirty="0">
                <a:effectLst/>
                <a:latin typeface="Söhne"/>
              </a:rPr>
              <a:t> </a:t>
            </a:r>
            <a:r>
              <a:rPr lang="en-US" altLang="zh-TW" sz="1800" dirty="0">
                <a:latin typeface="Söhne"/>
              </a:rPr>
              <a:t>&amp; Copy</a:t>
            </a:r>
            <a:r>
              <a:rPr lang="zh-TW" altLang="en-US" sz="1800" b="0" i="0" u="none" strike="noStrike" dirty="0">
                <a:effectLst/>
                <a:latin typeface="Söhne"/>
              </a:rPr>
              <a:t> </a:t>
            </a:r>
            <a:r>
              <a:rPr lang="en-US" altLang="zh-TW" sz="1800" b="0" i="0" u="none" strike="noStrike" dirty="0">
                <a:effectLst/>
                <a:latin typeface="Söhne"/>
              </a:rPr>
              <a:t>List </a:t>
            </a:r>
            <a:r>
              <a:rPr lang="zh-TW" altLang="en-US" sz="1800" b="0" i="0" u="none" strike="noStrike" dirty="0">
                <a:effectLst/>
                <a:latin typeface="Söhne"/>
              </a:rPr>
              <a:t>的差異</a:t>
            </a:r>
            <a:r>
              <a:rPr lang="en-US" altLang="zh-TW" sz="1800" b="0" i="0" u="none" strike="noStrike" dirty="0">
                <a:effectLst/>
                <a:latin typeface="Söhne"/>
              </a:rPr>
              <a:t>:</a:t>
            </a:r>
          </a:p>
          <a:p>
            <a:endParaRPr lang="zh-TW" altLang="en-US" dirty="0"/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9AA54920-6E01-B4BF-D2A8-AA3D57C9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4" y="1633954"/>
            <a:ext cx="4835795" cy="311046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BB4DEB9-FC4A-8289-1A62-956F2DBD9763}"/>
              </a:ext>
            </a:extLst>
          </p:cNvPr>
          <p:cNvSpPr txBox="1"/>
          <p:nvPr/>
        </p:nvSpPr>
        <p:spPr>
          <a:xfrm>
            <a:off x="740664" y="1150221"/>
            <a:ext cx="466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Reference List: </a:t>
            </a:r>
            <a:r>
              <a:rPr kumimoji="1" lang="zh-TW" altLang="en-US" dirty="0"/>
              <a:t>兩個 </a:t>
            </a:r>
            <a:r>
              <a:rPr kumimoji="1" lang="en-US" altLang="zh-TW" dirty="0"/>
              <a:t>list</a:t>
            </a:r>
            <a:r>
              <a:rPr kumimoji="1" lang="zh-TW" altLang="en-US" dirty="0"/>
              <a:t> 的值會一同改變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A1B22E-29F8-2927-85B0-FE15FF3902BD}"/>
              </a:ext>
            </a:extLst>
          </p:cNvPr>
          <p:cNvSpPr txBox="1"/>
          <p:nvPr/>
        </p:nvSpPr>
        <p:spPr>
          <a:xfrm>
            <a:off x="740664" y="4863429"/>
            <a:ext cx="124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Output:</a:t>
            </a:r>
            <a:endParaRPr kumimoji="1" lang="zh-TW" altLang="en-US" sz="1400" dirty="0"/>
          </a:p>
        </p:txBody>
      </p:sp>
      <p:pic>
        <p:nvPicPr>
          <p:cNvPr id="13" name="圖片 1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A661370-D68D-818F-7260-8A819D20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64" y="1633954"/>
            <a:ext cx="5489593" cy="3110461"/>
          </a:xfrm>
          <a:prstGeom prst="rect">
            <a:avLst/>
          </a:prstGeom>
        </p:spPr>
      </p:pic>
      <p:pic>
        <p:nvPicPr>
          <p:cNvPr id="15" name="圖片 14" descr="一張含有 字型, 白色, 數字, 文字 的圖片&#10;&#10;自動產生的描述">
            <a:extLst>
              <a:ext uri="{FF2B5EF4-FFF2-40B4-BE49-F238E27FC236}">
                <a16:creationId xmlns:a16="http://schemas.microsoft.com/office/drawing/2014/main" id="{4C95DDEB-C954-71CB-A149-8C2E6052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27" y="5170979"/>
            <a:ext cx="2961662" cy="76331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C17B91-FC26-A410-CF11-76B96598E6B5}"/>
              </a:ext>
            </a:extLst>
          </p:cNvPr>
          <p:cNvSpPr txBox="1"/>
          <p:nvPr/>
        </p:nvSpPr>
        <p:spPr>
          <a:xfrm>
            <a:off x="5998464" y="4863202"/>
            <a:ext cx="124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400" dirty="0"/>
              <a:t>Output:</a:t>
            </a:r>
            <a:endParaRPr kumimoji="1" lang="zh-TW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3CAFFE-69B2-0108-F151-9B6F06FFFA7D}"/>
              </a:ext>
            </a:extLst>
          </p:cNvPr>
          <p:cNvSpPr txBox="1"/>
          <p:nvPr/>
        </p:nvSpPr>
        <p:spPr>
          <a:xfrm>
            <a:off x="5998464" y="1150221"/>
            <a:ext cx="466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Copy List</a:t>
            </a:r>
            <a:r>
              <a:rPr kumimoji="1" lang="zh-TW" altLang="en-US" dirty="0"/>
              <a:t>：兩個 </a:t>
            </a:r>
            <a:r>
              <a:rPr kumimoji="1" lang="en-US" altLang="zh-TW" dirty="0"/>
              <a:t>list</a:t>
            </a:r>
            <a:r>
              <a:rPr kumimoji="1" lang="zh-TW" altLang="en-US" dirty="0"/>
              <a:t> 的值各自獨立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500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603"/>
            <a:ext cx="10515600" cy="4953952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2"/>
            </a:pPr>
            <a:r>
              <a:rPr kumimoji="1" lang="en-US" altLang="zh-TW" sz="1800" dirty="0"/>
              <a:t>Keyboard Input</a:t>
            </a:r>
            <a:r>
              <a:rPr kumimoji="1" lang="zh-TW" altLang="en-US" sz="1800" dirty="0"/>
              <a:t> 鍵盤輸入：</a:t>
            </a:r>
            <a:endParaRPr kumimoji="1" lang="en-US" altLang="zh-TW" sz="1800" dirty="0"/>
          </a:p>
          <a:p>
            <a:pPr marL="0" indent="0">
              <a:buNone/>
            </a:pPr>
            <a:r>
              <a:rPr lang="en" altLang="zh-TW" sz="1800" dirty="0" err="1">
                <a:solidFill>
                  <a:schemeClr val="accent1"/>
                </a:solidFill>
              </a:rPr>
              <a:t>frame.set_keydown_handler</a:t>
            </a:r>
            <a:r>
              <a:rPr lang="en" altLang="zh-TW" sz="1800" dirty="0">
                <a:solidFill>
                  <a:schemeClr val="accent1"/>
                </a:solidFill>
              </a:rPr>
              <a:t>(</a:t>
            </a:r>
            <a:r>
              <a:rPr lang="en" altLang="zh-TW" sz="1800" dirty="0" err="1">
                <a:solidFill>
                  <a:schemeClr val="accent1"/>
                </a:solidFill>
              </a:rPr>
              <a:t>key_handler</a:t>
            </a:r>
            <a:r>
              <a:rPr lang="en" altLang="zh-TW" sz="1800" dirty="0">
                <a:solidFill>
                  <a:schemeClr val="accent1"/>
                </a:solidFill>
              </a:rPr>
              <a:t>)</a:t>
            </a:r>
            <a:r>
              <a:rPr lang="en" altLang="zh-TW" sz="1800" dirty="0"/>
              <a:t>: </a:t>
            </a:r>
            <a:r>
              <a:rPr lang="zh-TW" altLang="en-US" sz="1800" dirty="0"/>
              <a:t>按下鍵盤時觸發</a:t>
            </a:r>
            <a:endParaRPr lang="en" altLang="zh-TW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" altLang="zh-TW" sz="1800" dirty="0" err="1">
                <a:solidFill>
                  <a:schemeClr val="accent1"/>
                </a:solidFill>
              </a:rPr>
              <a:t>frame.set_keyup_handler</a:t>
            </a:r>
            <a:r>
              <a:rPr lang="en" altLang="zh-TW" sz="1800" dirty="0">
                <a:solidFill>
                  <a:schemeClr val="accent1"/>
                </a:solidFill>
              </a:rPr>
              <a:t>(</a:t>
            </a:r>
            <a:r>
              <a:rPr lang="en" altLang="zh-TW" sz="1800" dirty="0" err="1">
                <a:solidFill>
                  <a:schemeClr val="accent1"/>
                </a:solidFill>
              </a:rPr>
              <a:t>key_handler</a:t>
            </a:r>
            <a:r>
              <a:rPr lang="en" altLang="zh-TW" sz="1800" dirty="0">
                <a:solidFill>
                  <a:schemeClr val="accent1"/>
                </a:solidFill>
              </a:rPr>
              <a:t>)</a:t>
            </a:r>
            <a:r>
              <a:rPr lang="en" altLang="zh-TW" sz="1800" dirty="0"/>
              <a:t>:</a:t>
            </a:r>
            <a:r>
              <a:rPr lang="zh-TW" altLang="en-US" sz="1800" dirty="0"/>
              <a:t> 鬆開鍵盤時觸發</a:t>
            </a:r>
            <a:endParaRPr kumimoji="1" lang="en-US" altLang="zh-TW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 利用鍵盤操控程式運行</a:t>
            </a: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b="0" i="0" u="none" strike="noStrike" dirty="0">
              <a:effectLst/>
              <a:latin typeface="Söhne"/>
            </a:endParaRPr>
          </a:p>
          <a:p>
            <a:pPr marL="342900" indent="-342900">
              <a:buAutoNum type="arabicPeriod" startAt="3"/>
            </a:pPr>
            <a:r>
              <a:rPr kumimoji="1" lang="en-US" altLang="zh-TW" sz="1800" b="0" i="0" u="none" strike="noStrike" dirty="0">
                <a:effectLst/>
                <a:latin typeface="Söhne"/>
              </a:rPr>
              <a:t>Motion </a:t>
            </a:r>
            <a:r>
              <a:rPr kumimoji="1" lang="zh-TW" altLang="en-US" sz="1800" b="0" i="0" u="none" strike="noStrike" dirty="0">
                <a:effectLst/>
                <a:latin typeface="Söhne"/>
              </a:rPr>
              <a:t>動態 </a:t>
            </a:r>
            <a:r>
              <a:rPr kumimoji="1" lang="en-US" altLang="zh-TW" sz="1800" b="0" i="0" u="none" strike="noStrike" dirty="0">
                <a:effectLst/>
                <a:latin typeface="Söhne"/>
              </a:rPr>
              <a:t>(</a:t>
            </a:r>
            <a:r>
              <a:rPr kumimoji="1" lang="zh-TW" altLang="en-US" sz="1800" b="0" i="0" u="none" strike="noStrike" dirty="0">
                <a:effectLst/>
                <a:latin typeface="Söhne"/>
              </a:rPr>
              <a:t>使持續移動，非點擊一次跑一次</a:t>
            </a:r>
            <a:r>
              <a:rPr kumimoji="1" lang="en-US" altLang="zh-TW" sz="1800" b="0" i="0" u="none" strike="noStrike" dirty="0">
                <a:effectLst/>
                <a:latin typeface="Söhne"/>
              </a:rPr>
              <a:t>)</a:t>
            </a:r>
            <a:r>
              <a:rPr kumimoji="1" lang="zh-TW" altLang="en-US" sz="1800" b="0" i="0" u="none" strike="noStrike" dirty="0">
                <a:effectLst/>
                <a:latin typeface="Söhne"/>
              </a:rPr>
              <a:t>：</a:t>
            </a:r>
            <a:endParaRPr kumimoji="1"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kumimoji="1" lang="en-US" altLang="zh-TW" sz="1800" b="0" i="0" u="none" strike="noStrike" dirty="0">
                <a:effectLst/>
                <a:latin typeface="Söhne"/>
              </a:rPr>
              <a:t>- The next position = original position</a:t>
            </a:r>
            <a:r>
              <a:rPr kumimoji="1" lang="zh-TW" altLang="en-US" sz="1800" dirty="0">
                <a:latin typeface="Söhne"/>
              </a:rPr>
              <a:t>原位置</a:t>
            </a:r>
            <a:r>
              <a:rPr kumimoji="1" lang="en-US" altLang="zh-TW" sz="1800" b="0" i="0" u="none" strike="noStrike" dirty="0">
                <a:effectLst/>
                <a:latin typeface="Söhne"/>
              </a:rPr>
              <a:t> + Vector</a:t>
            </a:r>
            <a:r>
              <a:rPr kumimoji="1" lang="zh-TW" altLang="en-US" sz="1800" b="0" i="0" u="none" strike="noStrike" dirty="0">
                <a:effectLst/>
                <a:latin typeface="Söhne"/>
              </a:rPr>
              <a:t>向量</a:t>
            </a:r>
            <a:r>
              <a:rPr kumimoji="1" lang="en-US" altLang="zh-TW" sz="1800" b="0" i="0" u="none" strike="noStrike" dirty="0">
                <a:effectLst/>
                <a:latin typeface="Söhne"/>
              </a:rPr>
              <a:t>, p</a:t>
            </a:r>
            <a:r>
              <a:rPr kumimoji="1" lang="en-US" altLang="zh-TW" sz="1800" dirty="0">
                <a:latin typeface="Söhne"/>
              </a:rPr>
              <a:t>(t+1) = P(t) +(1)*(v(t))</a:t>
            </a:r>
          </a:p>
          <a:p>
            <a:pPr marL="0" indent="0">
              <a:buNone/>
            </a:pPr>
            <a:r>
              <a:rPr kumimoji="1" lang="en-US" altLang="zh-TW" sz="1800" b="0" i="0" u="none" strike="noStrike" dirty="0">
                <a:effectLst/>
                <a:latin typeface="Söhne"/>
              </a:rPr>
              <a:t>- In Python: p[0] +=v[0], p[1] +=v[1]</a:t>
            </a:r>
          </a:p>
          <a:p>
            <a:pPr marL="0" indent="0">
              <a:buNone/>
            </a:pPr>
            <a:endParaRPr kumimoji="1"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kumimoji="1" lang="en-US" altLang="zh-TW" sz="1800" dirty="0"/>
          </a:p>
        </p:txBody>
      </p:sp>
      <p:pic>
        <p:nvPicPr>
          <p:cNvPr id="7" name="圖片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E477BBC-7D27-9A04-65D1-21FEC814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2" y="3585210"/>
            <a:ext cx="3364738" cy="2558700"/>
          </a:xfrm>
          <a:prstGeom prst="rect">
            <a:avLst/>
          </a:prstGeom>
        </p:spPr>
      </p:pic>
      <p:pic>
        <p:nvPicPr>
          <p:cNvPr id="9" name="圖片 8" descr="一張含有 文字, 字型, 白色, 代數 的圖片&#10;&#10;自動產生的描述">
            <a:extLst>
              <a:ext uri="{FF2B5EF4-FFF2-40B4-BE49-F238E27FC236}">
                <a16:creationId xmlns:a16="http://schemas.microsoft.com/office/drawing/2014/main" id="{7ACB1A1F-4557-2EFF-434C-90479736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77" y="5452555"/>
            <a:ext cx="5110423" cy="6913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90EFD98-4C13-898C-84E1-1443C380C697}"/>
              </a:ext>
            </a:extLst>
          </p:cNvPr>
          <p:cNvSpPr txBox="1"/>
          <p:nvPr/>
        </p:nvSpPr>
        <p:spPr>
          <a:xfrm>
            <a:off x="5449028" y="4011072"/>
            <a:ext cx="3169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+mn-ea"/>
              </a:rPr>
              <a:t>透過改變每次觸發</a:t>
            </a:r>
            <a:r>
              <a:rPr kumimoji="1" lang="en-US" altLang="zh-TW" sz="1400" dirty="0" err="1">
                <a:latin typeface="+mn-ea"/>
              </a:rPr>
              <a:t>keydown</a:t>
            </a:r>
            <a:r>
              <a:rPr kumimoji="1" lang="en-US" altLang="zh-TW" sz="1400" dirty="0">
                <a:latin typeface="+mn-ea"/>
              </a:rPr>
              <a:t>()</a:t>
            </a:r>
            <a:r>
              <a:rPr kumimoji="1" lang="zh-TW" altLang="en-US" sz="1400" dirty="0">
                <a:latin typeface="+mn-ea"/>
              </a:rPr>
              <a:t>時，加上去的向量，使得按住時能持續移動，而非按一次加一次</a:t>
            </a:r>
          </a:p>
        </p:txBody>
      </p:sp>
    </p:spTree>
    <p:extLst>
      <p:ext uri="{BB962C8B-B14F-4D97-AF65-F5344CB8AC3E}">
        <p14:creationId xmlns:p14="http://schemas.microsoft.com/office/powerpoint/2010/main" val="14942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603"/>
            <a:ext cx="10515600" cy="6093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b="0" i="0" u="none" strike="noStrike" dirty="0">
                <a:effectLst/>
                <a:latin typeface="Söhne"/>
              </a:rPr>
              <a:t>4. Tuple</a:t>
            </a:r>
          </a:p>
          <a:p>
            <a:pPr marL="0" indent="0" algn="l">
              <a:buNone/>
            </a:pP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- Immutable(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不可變性</a:t>
            </a: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) 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：</a:t>
            </a:r>
            <a:r>
              <a:rPr lang="zh-TW" altLang="en-US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無法在建立後添加、刪除或修改元組中的項目</a:t>
            </a:r>
            <a:endParaRPr lang="en-US" altLang="zh-TW" sz="1800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- Ordered(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有序性</a:t>
            </a: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):</a:t>
            </a:r>
            <a:r>
              <a:rPr lang="zh-TW" altLang="en-US" sz="1800" b="0" i="0" u="none" strike="noStrike" dirty="0">
                <a:effectLst/>
                <a:latin typeface="Söhne"/>
              </a:rPr>
              <a:t>可以透過索引來存取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- Heterogeneous(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異質性</a:t>
            </a: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):</a:t>
            </a:r>
            <a:r>
              <a:rPr lang="zh-TW" altLang="en-US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可以包含不同資料類型的元素，包括其他元組</a:t>
            </a:r>
            <a:endParaRPr lang="en" altLang="zh-TW" sz="1800" i="0" u="none" strike="noStrike" dirty="0">
              <a:solidFill>
                <a:srgbClr val="0D0D0D"/>
              </a:solidFill>
              <a:effectLst/>
            </a:endParaRPr>
          </a:p>
          <a:p>
            <a:pPr marL="0" indent="0" algn="l">
              <a:buNone/>
            </a:pP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- </a:t>
            </a:r>
            <a:r>
              <a:rPr lang="en" altLang="zh-TW" sz="1800" i="0" u="none" strike="noStrike" dirty="0" err="1">
                <a:solidFill>
                  <a:srgbClr val="0D0D0D"/>
                </a:solidFill>
                <a:effectLst/>
              </a:rPr>
              <a:t>Iterable</a:t>
            </a: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(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可跌代性</a:t>
            </a: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):</a:t>
            </a:r>
            <a:r>
              <a:rPr lang="zh-TW" altLang="en-US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可以使用迴圈或推導式迭代元組中的項目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kumimoji="1"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kumimoji="1" lang="en-US" altLang="zh-TW" sz="1800" b="1" dirty="0"/>
              <a:t>5. Mini Project ---- “Stop Watch Game”</a:t>
            </a:r>
          </a:p>
          <a:p>
            <a:pPr marL="0" indent="0">
              <a:buNone/>
            </a:pPr>
            <a:r>
              <a:rPr kumimoji="1" lang="en-US" altLang="zh-TW" sz="1800" b="1" dirty="0"/>
              <a:t>URL: </a:t>
            </a:r>
            <a:r>
              <a:rPr lang="en" altLang="zh-TW" sz="1800" b="0" i="0" u="none" strike="noStrike" dirty="0">
                <a:effectLst/>
                <a:latin typeface="ui-monospace"/>
                <a:hlinkClick r:id="rId2"/>
              </a:rPr>
              <a:t>https://py2.codeskulptor.org/#user51_xSBuo7W88NtaV4a.py</a:t>
            </a:r>
            <a:endParaRPr lang="en" altLang="zh-TW" sz="1800" b="0" i="0" u="none" strike="noStrike" dirty="0">
              <a:effectLst/>
              <a:latin typeface="ui-monospace"/>
            </a:endParaRPr>
          </a:p>
          <a:p>
            <a:pPr marL="0" indent="0">
              <a:buNone/>
            </a:pPr>
            <a:endParaRPr kumimoji="1" lang="en" altLang="zh-TW" sz="1800" dirty="0">
              <a:latin typeface="ui-monospace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+mn-ea"/>
              </a:rPr>
              <a:t>練習重點：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zh-TW" sz="1800" dirty="0">
                <a:latin typeface="+mn-ea"/>
              </a:rPr>
              <a:t>- </a:t>
            </a:r>
            <a:r>
              <a:rPr kumimoji="1" lang="en-US" altLang="zh-TW" sz="1800" dirty="0" err="1"/>
              <a:t>Keydown</a:t>
            </a:r>
            <a:r>
              <a:rPr kumimoji="1" lang="en-US" altLang="zh-TW" sz="1800" dirty="0"/>
              <a:t>/up() </a:t>
            </a:r>
            <a:r>
              <a:rPr kumimoji="1" lang="zh-TW" altLang="en-US" sz="1800" dirty="0"/>
              <a:t>的使用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Canvas</a:t>
            </a:r>
            <a:r>
              <a:rPr kumimoji="1" lang="zh-TW" altLang="en-US" sz="1800" dirty="0"/>
              <a:t> 繪製＆位置計算：畫出兩側的</a:t>
            </a:r>
            <a:r>
              <a:rPr kumimoji="1" lang="en-US" altLang="zh-TW" sz="1800" dirty="0"/>
              <a:t>paddle</a:t>
            </a:r>
            <a:r>
              <a:rPr kumimoji="1" lang="zh-TW" altLang="en-US" sz="1800" dirty="0"/>
              <a:t>、球、分數、球碰到溝和</a:t>
            </a:r>
            <a:r>
              <a:rPr kumimoji="1" lang="en-US" altLang="zh-TW" sz="1800" dirty="0"/>
              <a:t>paddle</a:t>
            </a:r>
            <a:r>
              <a:rPr kumimoji="1" lang="zh-TW" altLang="en-US" sz="1800" dirty="0"/>
              <a:t>時的判定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" altLang="zh-TW" sz="1800" dirty="0"/>
              <a:t>Ex: (WIDTH - 1) - PAD_WIDTH - BALL_RADIUS: # When arrive right</a:t>
            </a:r>
            <a:r>
              <a:rPr kumimoji="1" lang="zh-TW" altLang="en-US" sz="1800" dirty="0"/>
              <a:t>）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</a:t>
            </a:r>
            <a:r>
              <a:rPr kumimoji="1" lang="zh-TW" altLang="en-US" sz="1800" dirty="0">
                <a:latin typeface="+mn-ea"/>
              </a:rPr>
              <a:t> </a:t>
            </a:r>
            <a:r>
              <a:rPr kumimoji="1" lang="en" altLang="zh-TW" sz="1800" dirty="0"/>
              <a:t>Random</a:t>
            </a:r>
            <a:r>
              <a:rPr kumimoji="1" lang="zh-TW" altLang="en-US" sz="1800" dirty="0"/>
              <a:t>的使用：隨機生成球的位置，初始向量隨機向左或右</a:t>
            </a:r>
            <a:endParaRPr kumimoji="1" lang="en-US" altLang="zh-TW" sz="1800" dirty="0"/>
          </a:p>
          <a:p>
            <a:pPr marL="0" indent="0">
              <a:buNone/>
            </a:pPr>
            <a:r>
              <a:rPr lang="en" altLang="zh-TW" sz="1800" i="0" u="none" strike="noStrike" dirty="0">
                <a:solidFill>
                  <a:srgbClr val="0D0D0D"/>
                </a:solidFill>
                <a:effectLst/>
              </a:rPr>
              <a:t>-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 移動</a:t>
            </a:r>
            <a:r>
              <a:rPr lang="en-US" altLang="zh-TW" sz="1800" i="0" u="none" strike="noStrike" dirty="0">
                <a:solidFill>
                  <a:srgbClr val="0D0D0D"/>
                </a:solidFill>
                <a:effectLst/>
              </a:rPr>
              <a:t>--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向量的計算：反射後的方向向量、</a:t>
            </a:r>
            <a:r>
              <a:rPr lang="en-US" altLang="zh-TW" sz="1800" i="0" u="none" strike="noStrike" dirty="0">
                <a:solidFill>
                  <a:srgbClr val="0D0D0D"/>
                </a:solidFill>
                <a:effectLst/>
              </a:rPr>
              <a:t>paddle</a:t>
            </a:r>
            <a:r>
              <a:rPr lang="zh-TW" altLang="en-US" sz="1800" i="0" u="none" strike="noStrike" dirty="0">
                <a:solidFill>
                  <a:srgbClr val="0D0D0D"/>
                </a:solidFill>
                <a:effectLst/>
              </a:rPr>
              <a:t>移動的向量、球隨著反彈次數加成的向量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68849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5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99"/>
            <a:ext cx="10515600" cy="4953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1.    Mouse click input</a:t>
            </a:r>
            <a:r>
              <a:rPr kumimoji="1" lang="zh-TW" altLang="en-US" sz="1800" dirty="0"/>
              <a:t> 用滑鼠操作輸入：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>
                <a:solidFill>
                  <a:schemeClr val="accent1"/>
                </a:solidFill>
              </a:rPr>
              <a:t>-</a:t>
            </a:r>
            <a:r>
              <a:rPr lang="en" altLang="zh-TW" sz="1800" dirty="0" err="1">
                <a:solidFill>
                  <a:schemeClr val="accent1"/>
                </a:solidFill>
              </a:rPr>
              <a:t>frame.set_mouseclick_handler</a:t>
            </a:r>
            <a:r>
              <a:rPr lang="en" altLang="zh-TW" sz="1800" dirty="0">
                <a:solidFill>
                  <a:schemeClr val="accent1"/>
                </a:solidFill>
              </a:rPr>
              <a:t>(</a:t>
            </a:r>
            <a:r>
              <a:rPr lang="en" altLang="zh-TW" sz="1800" dirty="0" err="1"/>
              <a:t>mouse_handler</a:t>
            </a:r>
            <a:r>
              <a:rPr lang="en" altLang="zh-TW" sz="1800" dirty="0">
                <a:solidFill>
                  <a:schemeClr val="accent1"/>
                </a:solidFill>
              </a:rPr>
              <a:t>) </a:t>
            </a:r>
            <a:r>
              <a:rPr lang="zh-TW" altLang="en-US" sz="1800" dirty="0"/>
              <a:t>點擊</a:t>
            </a:r>
            <a:endParaRPr lang="en" altLang="zh-TW" sz="1800" dirty="0"/>
          </a:p>
          <a:p>
            <a:pPr marL="0" indent="0">
              <a:buNone/>
            </a:pPr>
            <a:r>
              <a:rPr lang="en" altLang="zh-TW" sz="1800" dirty="0">
                <a:solidFill>
                  <a:schemeClr val="accent1"/>
                </a:solidFill>
              </a:rPr>
              <a:t>-</a:t>
            </a:r>
            <a:r>
              <a:rPr lang="en" altLang="zh-TW" sz="1800" dirty="0" err="1">
                <a:solidFill>
                  <a:schemeClr val="accent1"/>
                </a:solidFill>
              </a:rPr>
              <a:t>frame.set_mousedrag_handler</a:t>
            </a:r>
            <a:r>
              <a:rPr lang="en" altLang="zh-TW" sz="1800" dirty="0">
                <a:solidFill>
                  <a:schemeClr val="accent1"/>
                </a:solidFill>
              </a:rPr>
              <a:t>(</a:t>
            </a:r>
            <a:r>
              <a:rPr lang="en" altLang="zh-TW" sz="1800" dirty="0" err="1"/>
              <a:t>mouse_handler</a:t>
            </a:r>
            <a:r>
              <a:rPr lang="en" altLang="zh-TW" sz="1800" dirty="0">
                <a:solidFill>
                  <a:schemeClr val="accent1"/>
                </a:solidFill>
              </a:rPr>
              <a:t>)</a:t>
            </a:r>
            <a:r>
              <a:rPr lang="zh-TW" altLang="en-US" sz="1800" dirty="0">
                <a:solidFill>
                  <a:schemeClr val="accent1"/>
                </a:solidFill>
              </a:rPr>
              <a:t> </a:t>
            </a:r>
            <a:r>
              <a:rPr lang="zh-TW" altLang="en-US" sz="1800" dirty="0"/>
              <a:t>拖曳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altLang="zh-TW" sz="1800" b="0" i="0" u="none" strike="noStrike" dirty="0">
                <a:effectLst/>
                <a:latin typeface="Söhne"/>
              </a:rPr>
              <a:t>2. </a:t>
            </a:r>
            <a:r>
              <a:rPr lang="zh-TW" altLang="en-US" sz="1800" b="0" i="0" u="none" strike="noStrike" dirty="0">
                <a:effectLst/>
                <a:latin typeface="Söhne"/>
              </a:rPr>
              <a:t>配合 </a:t>
            </a:r>
            <a:r>
              <a:rPr lang="en-US" altLang="zh-TW" sz="1800" b="0" i="0" u="none" strike="noStrike" dirty="0">
                <a:effectLst/>
                <a:latin typeface="Söhne"/>
              </a:rPr>
              <a:t>list</a:t>
            </a:r>
            <a:r>
              <a:rPr lang="zh-TW" altLang="en-US" sz="1800" b="0" i="0" u="none" strike="noStrike" dirty="0">
                <a:effectLst/>
                <a:latin typeface="Söhne"/>
              </a:rPr>
              <a:t> 的使用：</a:t>
            </a:r>
            <a:endParaRPr lang="en-US" altLang="zh-TW" sz="18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kumimoji="1" lang="en-US" altLang="zh-TW" sz="1800" dirty="0"/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8E41519-723A-B2DB-EBCC-5F62BB2F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075818" cy="33110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4F8517-8D25-07E5-33CF-651169EA454A}"/>
              </a:ext>
            </a:extLst>
          </p:cNvPr>
          <p:cNvSpPr txBox="1"/>
          <p:nvPr/>
        </p:nvSpPr>
        <p:spPr>
          <a:xfrm>
            <a:off x="2364701" y="3909975"/>
            <a:ext cx="2665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/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創造一空白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List</a:t>
            </a:r>
            <a:endParaRPr kumimoji="1" lang="zh-TW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8FD3EE-DE4E-8DEF-C9FA-BE438AFC8F0C}"/>
              </a:ext>
            </a:extLst>
          </p:cNvPr>
          <p:cNvSpPr txBox="1"/>
          <p:nvPr/>
        </p:nvSpPr>
        <p:spPr>
          <a:xfrm>
            <a:off x="5739160" y="4686844"/>
            <a:ext cx="2665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/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用向量來判斷球與點擊處的距離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AC91A72-1D33-9AFB-B60D-F9DB92FA32A3}"/>
              </a:ext>
            </a:extLst>
          </p:cNvPr>
          <p:cNvSpPr txBox="1"/>
          <p:nvPr/>
        </p:nvSpPr>
        <p:spPr>
          <a:xfrm>
            <a:off x="4763429" y="6439284"/>
            <a:ext cx="4934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/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點擊時若於新位置則在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</a:t>
            </a:r>
            <a:r>
              <a:rPr kumimoji="1" lang="en-US" altLang="zh-TW" sz="1200" b="1" dirty="0" err="1">
                <a:solidFill>
                  <a:schemeClr val="accent1"/>
                </a:solidFill>
              </a:rPr>
              <a:t>ball_list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新增兩參數，用 </a:t>
            </a:r>
            <a:r>
              <a:rPr kumimoji="1" lang="en-US" altLang="zh-TW" sz="1200" b="1" dirty="0" err="1">
                <a:solidFill>
                  <a:srgbClr val="FF0000"/>
                </a:solidFill>
              </a:rPr>
              <a:t>list.append</a:t>
            </a:r>
            <a:r>
              <a:rPr kumimoji="1" lang="en-US" altLang="zh-TW" sz="1200" b="1" dirty="0">
                <a:solidFill>
                  <a:srgbClr val="FF0000"/>
                </a:solidFill>
              </a:rPr>
              <a:t>()</a:t>
            </a:r>
            <a:endParaRPr kumimoji="1"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ADEFEE-D2E3-5A33-437A-982C5597112C}"/>
              </a:ext>
            </a:extLst>
          </p:cNvPr>
          <p:cNvSpPr txBox="1"/>
          <p:nvPr/>
        </p:nvSpPr>
        <p:spPr>
          <a:xfrm>
            <a:off x="5474432" y="5697598"/>
            <a:ext cx="3369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/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點擊時若於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ball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所在位置則改變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ball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 的顏色</a:t>
            </a:r>
          </a:p>
        </p:txBody>
      </p:sp>
    </p:spTree>
    <p:extLst>
      <p:ext uri="{BB962C8B-B14F-4D97-AF65-F5344CB8AC3E}">
        <p14:creationId xmlns:p14="http://schemas.microsoft.com/office/powerpoint/2010/main" val="74374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189"/>
            <a:ext cx="10515600" cy="793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3. </a:t>
            </a:r>
            <a:r>
              <a:rPr kumimoji="1" lang="zh-TW" altLang="en-US" sz="1800" dirty="0"/>
              <a:t>其他</a:t>
            </a:r>
            <a:r>
              <a:rPr kumimoji="1" lang="en-US" altLang="zh-TW" sz="1800" dirty="0"/>
              <a:t>List</a:t>
            </a:r>
            <a:r>
              <a:rPr kumimoji="1" lang="zh-TW" altLang="en-US" sz="1800" dirty="0"/>
              <a:t> 的運用方法（</a:t>
            </a:r>
            <a:r>
              <a:rPr kumimoji="1" lang="en-US" altLang="zh-TW" sz="1800" dirty="0"/>
              <a:t>EX: pop</a:t>
            </a:r>
            <a:r>
              <a:rPr kumimoji="1" lang="zh-TW" altLang="en-US" sz="1800" dirty="0"/>
              <a:t>）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用來移除</a:t>
            </a:r>
            <a:r>
              <a:rPr kumimoji="1" lang="en-US" altLang="zh-TW" sz="1800" dirty="0"/>
              <a:t>list</a:t>
            </a:r>
            <a:r>
              <a:rPr kumimoji="1" lang="zh-TW" altLang="en-US" sz="1800" dirty="0"/>
              <a:t>中的變數</a:t>
            </a:r>
            <a:endParaRPr kumimoji="1" lang="en-US" altLang="zh-TW" sz="1800" dirty="0"/>
          </a:p>
        </p:txBody>
      </p:sp>
      <p:pic>
        <p:nvPicPr>
          <p:cNvPr id="10" name="圖片 9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BEA07EF-0228-0CF8-C624-BF9BAC6D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6394"/>
            <a:ext cx="4507523" cy="2348709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903A10F1-9D93-FA19-F960-D5BC8F1B3DDF}"/>
              </a:ext>
            </a:extLst>
          </p:cNvPr>
          <p:cNvSpPr txBox="1">
            <a:spLocks/>
          </p:cNvSpPr>
          <p:nvPr/>
        </p:nvSpPr>
        <p:spPr>
          <a:xfrm>
            <a:off x="762000" y="3937949"/>
            <a:ext cx="10515600" cy="152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4. Iteration</a:t>
            </a:r>
            <a:r>
              <a:rPr kumimoji="1" lang="zh-TW" altLang="en-US" sz="1800" dirty="0"/>
              <a:t> 迭代 （</a:t>
            </a:r>
            <a:r>
              <a:rPr kumimoji="1" lang="en-US" altLang="zh-TW" sz="1800" dirty="0"/>
              <a:t>for loop</a:t>
            </a:r>
            <a:r>
              <a:rPr kumimoji="1" lang="zh-TW" altLang="en-US" sz="1800" dirty="0"/>
              <a:t>）</a:t>
            </a:r>
            <a:endParaRPr kumimoji="1" lang="en-US" altLang="zh-TW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用來重複執行程式</a:t>
            </a:r>
            <a:endParaRPr kumimoji="1" lang="en-US" altLang="zh-TW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-Basic form:</a:t>
            </a:r>
          </a:p>
        </p:txBody>
      </p:sp>
      <p:pic>
        <p:nvPicPr>
          <p:cNvPr id="13" name="圖片 12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EE086BE1-ED5A-0AFE-326A-6CF1C1A5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62" y="4772423"/>
            <a:ext cx="2276076" cy="536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7E9765-9875-0DB2-7F4B-42006318E0AD}"/>
              </a:ext>
            </a:extLst>
          </p:cNvPr>
          <p:cNvSpPr txBox="1"/>
          <p:nvPr/>
        </p:nvSpPr>
        <p:spPr>
          <a:xfrm>
            <a:off x="4475285" y="4754648"/>
            <a:ext cx="6954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b="1" dirty="0"/>
              <a:t>variable</a:t>
            </a:r>
            <a:r>
              <a:rPr lang="en" altLang="zh-TW" sz="1400" dirty="0"/>
              <a:t>: A placeholder for the current element in the sequence </a:t>
            </a:r>
            <a:r>
              <a:rPr lang="zh-TW" altLang="en-US" sz="1400" dirty="0"/>
              <a:t>該次迭代的值</a:t>
            </a:r>
            <a:endParaRPr lang="en" altLang="zh-TW" sz="1400" dirty="0"/>
          </a:p>
          <a:p>
            <a:r>
              <a:rPr lang="en" altLang="zh-TW" sz="1400" b="1" dirty="0"/>
              <a:t>sequence</a:t>
            </a:r>
            <a:r>
              <a:rPr lang="en" altLang="zh-TW" sz="1400" dirty="0"/>
              <a:t>: The collection of elements you want to iterate over.</a:t>
            </a:r>
            <a:r>
              <a:rPr lang="zh-TW" altLang="en-US" sz="1400" dirty="0"/>
              <a:t> 迭代的項目</a:t>
            </a:r>
            <a:endParaRPr lang="en-US" altLang="zh-TW" sz="1400" dirty="0"/>
          </a:p>
          <a:p>
            <a:r>
              <a:rPr kumimoji="1" lang="zh-TW" altLang="en-US" sz="1400" dirty="0"/>
              <a:t>可為</a:t>
            </a:r>
            <a:r>
              <a:rPr kumimoji="1" lang="en-US" altLang="zh-TW" sz="1400" dirty="0"/>
              <a:t>list, range, </a:t>
            </a:r>
            <a:r>
              <a:rPr kumimoji="1" lang="zh-TW" altLang="en-US" sz="1400" dirty="0"/>
              <a:t>字串等等</a:t>
            </a:r>
            <a:r>
              <a:rPr kumimoji="1" lang="en-US" altLang="zh-TW" sz="1400" dirty="0"/>
              <a:t>…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551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330"/>
            <a:ext cx="10515600" cy="2499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5. Dictionary</a:t>
            </a:r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collection of key-value pairs, where each key is unique</a:t>
            </a:r>
          </a:p>
          <a:p>
            <a:pPr marL="0" indent="0">
              <a:buNone/>
            </a:pPr>
            <a:r>
              <a:rPr kumimoji="1" lang="en" altLang="zh-TW" sz="1800" dirty="0">
                <a:solidFill>
                  <a:srgbClr val="000000"/>
                </a:solidFill>
                <a:latin typeface="-webkit-standard"/>
              </a:rPr>
              <a:t>-</a:t>
            </a:r>
            <a:r>
              <a:rPr kumimoji="1" lang="zh-TW" altLang="en-US" sz="1800" dirty="0">
                <a:solidFill>
                  <a:srgbClr val="000000"/>
                </a:solidFill>
                <a:latin typeface="-webkit-standard"/>
              </a:rPr>
              <a:t>可用來儲存不同類別的資料</a:t>
            </a:r>
            <a:endParaRPr kumimoji="1" lang="en-US" altLang="zh-TW" sz="1800" dirty="0">
              <a:solidFill>
                <a:srgbClr val="000000"/>
              </a:solidFill>
              <a:latin typeface="-webkit-standard"/>
            </a:endParaRPr>
          </a:p>
          <a:p>
            <a:pPr marL="0" indent="0">
              <a:buNone/>
            </a:pPr>
            <a:r>
              <a:rPr kumimoji="1" lang="en-US" altLang="zh-TW" sz="1800" dirty="0"/>
              <a:t>-Basic Form: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903A10F1-9D93-FA19-F960-D5BC8F1B3DDF}"/>
              </a:ext>
            </a:extLst>
          </p:cNvPr>
          <p:cNvSpPr txBox="1">
            <a:spLocks/>
          </p:cNvSpPr>
          <p:nvPr/>
        </p:nvSpPr>
        <p:spPr>
          <a:xfrm>
            <a:off x="762000" y="3790090"/>
            <a:ext cx="10515600" cy="152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可用</a:t>
            </a:r>
            <a:r>
              <a:rPr kumimoji="1" lang="en-US" altLang="zh-TW" sz="1800" dirty="0"/>
              <a:t>”[ ]”</a:t>
            </a:r>
            <a:r>
              <a:rPr kumimoji="1" lang="zh-TW" altLang="en-US" sz="1800" dirty="0"/>
              <a:t>來找尋</a:t>
            </a:r>
            <a:r>
              <a:rPr kumimoji="1" lang="en-US" altLang="zh-TW" sz="1800" dirty="0"/>
              <a:t>key Ex:</a:t>
            </a:r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4048C2B-142C-AA59-6B64-581D5EAC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525" y="1362087"/>
            <a:ext cx="4401536" cy="214709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2EFFB2-1D05-5059-3F1C-E5ACBA716BA5}"/>
              </a:ext>
            </a:extLst>
          </p:cNvPr>
          <p:cNvSpPr txBox="1"/>
          <p:nvPr/>
        </p:nvSpPr>
        <p:spPr>
          <a:xfrm>
            <a:off x="5456679" y="1628561"/>
            <a:ext cx="156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用</a:t>
            </a:r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{ }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來表示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B04D9-6D51-25C8-88F2-142CA4D70DE8}"/>
              </a:ext>
            </a:extLst>
          </p:cNvPr>
          <p:cNvSpPr txBox="1"/>
          <p:nvPr/>
        </p:nvSpPr>
        <p:spPr>
          <a:xfrm>
            <a:off x="6039902" y="2406838"/>
            <a:ext cx="319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“:”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前</a:t>
            </a:r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key, 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後面為該</a:t>
            </a:r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儲存的資料</a:t>
            </a:r>
            <a:endParaRPr kumimoji="1" lang="en-US" altLang="zh-TW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可為</a:t>
            </a:r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str, int, </a:t>
            </a:r>
            <a:r>
              <a:rPr kumimoji="1" lang="en-US" altLang="zh-TW" sz="1200" b="1" dirty="0">
                <a:solidFill>
                  <a:srgbClr val="FF0000"/>
                </a:solidFill>
              </a:rPr>
              <a:t>list</a:t>
            </a:r>
            <a:r>
              <a:rPr kumimoji="1" lang="zh-TW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等等</a:t>
            </a:r>
            <a:r>
              <a:rPr kumimoji="1" lang="en-US" altLang="zh-TW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pic>
        <p:nvPicPr>
          <p:cNvPr id="9" name="圖片 8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4815748-C389-D7B8-61C1-E025D66B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74" y="4034622"/>
            <a:ext cx="5427801" cy="895721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9A2BDA1B-AFA1-7BE7-1F1F-5B60367C05EF}"/>
              </a:ext>
            </a:extLst>
          </p:cNvPr>
          <p:cNvSpPr txBox="1">
            <a:spLocks/>
          </p:cNvSpPr>
          <p:nvPr/>
        </p:nvSpPr>
        <p:spPr>
          <a:xfrm>
            <a:off x="762000" y="5187089"/>
            <a:ext cx="10515600" cy="74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/>
              <a:t>-</a:t>
            </a:r>
            <a:r>
              <a:rPr kumimoji="1" lang="zh-TW" altLang="en-US" sz="1800"/>
              <a:t>可迭代</a:t>
            </a:r>
            <a:endParaRPr kumimoji="1" lang="en-US" altLang="zh-TW" sz="180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/>
              <a:t>-</a:t>
            </a:r>
            <a:r>
              <a:rPr kumimoji="1" lang="zh-TW" altLang="en-US" sz="1800"/>
              <a:t>可移除也可新增資料進</a:t>
            </a:r>
            <a:r>
              <a:rPr kumimoji="1" lang="en-US" altLang="zh-TW" sz="1800"/>
              <a:t> key</a:t>
            </a:r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9521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9C44334-F29A-F783-6EC2-A7276114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330"/>
            <a:ext cx="10515600" cy="2499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6. Drawing Image </a:t>
            </a:r>
            <a:r>
              <a:rPr kumimoji="1" lang="zh-TW" altLang="en-US" sz="1800" dirty="0"/>
              <a:t>匯入圖片</a:t>
            </a:r>
            <a:endParaRPr kumimoji="1" lang="en-US" altLang="zh-TW" sz="1800" dirty="0"/>
          </a:p>
          <a:p>
            <a:pPr marL="0" indent="0">
              <a:buNone/>
            </a:pPr>
            <a:r>
              <a:rPr lang="en" altLang="zh-TW" sz="1800" dirty="0" err="1">
                <a:solidFill>
                  <a:schemeClr val="accent1"/>
                </a:solidFill>
              </a:rPr>
              <a:t>canvas.draw_image</a:t>
            </a:r>
            <a:r>
              <a:rPr lang="en" altLang="zh-TW" sz="1800" dirty="0">
                <a:solidFill>
                  <a:schemeClr val="accent1"/>
                </a:solidFill>
              </a:rPr>
              <a:t>(image, </a:t>
            </a:r>
            <a:r>
              <a:rPr lang="en" altLang="zh-TW" sz="1800" dirty="0" err="1">
                <a:solidFill>
                  <a:schemeClr val="accent2">
                    <a:lumMod val="75000"/>
                  </a:schemeClr>
                </a:solidFill>
              </a:rPr>
              <a:t>center_source</a:t>
            </a:r>
            <a:r>
              <a:rPr lang="en" altLang="zh-TW" sz="1800" dirty="0">
                <a:solidFill>
                  <a:schemeClr val="accent2">
                    <a:lumMod val="75000"/>
                  </a:schemeClr>
                </a:solidFill>
              </a:rPr>
              <a:t>, </a:t>
            </a:r>
            <a:r>
              <a:rPr lang="en" altLang="zh-TW" sz="1800" dirty="0" err="1">
                <a:solidFill>
                  <a:schemeClr val="accent2">
                    <a:lumMod val="75000"/>
                  </a:schemeClr>
                </a:solidFill>
              </a:rPr>
              <a:t>width_height_source</a:t>
            </a:r>
            <a:r>
              <a:rPr lang="en" altLang="zh-TW" sz="1800" dirty="0">
                <a:solidFill>
                  <a:schemeClr val="accent1"/>
                </a:solidFill>
              </a:rPr>
              <a:t>, </a:t>
            </a:r>
            <a:r>
              <a:rPr lang="en" altLang="zh-TW" sz="1800" dirty="0" err="1">
                <a:solidFill>
                  <a:schemeClr val="accent6">
                    <a:lumMod val="75000"/>
                  </a:schemeClr>
                </a:solidFill>
              </a:rPr>
              <a:t>center_dest</a:t>
            </a:r>
            <a:r>
              <a:rPr lang="en" altLang="zh-TW" sz="1800" dirty="0">
                <a:solidFill>
                  <a:schemeClr val="accent6">
                    <a:lumMod val="75000"/>
                  </a:schemeClr>
                </a:solidFill>
              </a:rPr>
              <a:t>, </a:t>
            </a:r>
            <a:r>
              <a:rPr lang="en" altLang="zh-TW" sz="1800" dirty="0" err="1">
                <a:solidFill>
                  <a:schemeClr val="accent6">
                    <a:lumMod val="75000"/>
                  </a:schemeClr>
                </a:solidFill>
              </a:rPr>
              <a:t>width_height_dest</a:t>
            </a:r>
            <a:r>
              <a:rPr lang="en" altLang="zh-TW" sz="1800" dirty="0">
                <a:solidFill>
                  <a:schemeClr val="accent1"/>
                </a:solidFill>
              </a:rPr>
              <a:t>, rotation)</a:t>
            </a:r>
          </a:p>
          <a:p>
            <a:pPr marL="0" indent="0">
              <a:buNone/>
            </a:pPr>
            <a:r>
              <a:rPr lang="en" altLang="zh-TW" sz="1800" dirty="0"/>
              <a:t>image = </a:t>
            </a:r>
            <a:r>
              <a:rPr lang="en" altLang="zh-TW" sz="1800" dirty="0" err="1"/>
              <a:t>simplegui.load_image</a:t>
            </a:r>
            <a:r>
              <a:rPr lang="en" altLang="zh-TW" sz="1800" dirty="0"/>
              <a:t>(”</a:t>
            </a:r>
            <a:r>
              <a:rPr lang="zh-TW" altLang="en-US" sz="1800" dirty="0"/>
              <a:t> 檔案位置 </a:t>
            </a:r>
            <a:r>
              <a:rPr lang="en" altLang="zh-TW" sz="1800" dirty="0"/>
              <a:t>“)</a:t>
            </a:r>
          </a:p>
          <a:p>
            <a:pPr marL="0" indent="0">
              <a:buNone/>
            </a:pPr>
            <a:endParaRPr lang="en" altLang="zh-TW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en-US" altLang="zh-TW" sz="1800" dirty="0" err="1"/>
              <a:t>cente_source</a:t>
            </a:r>
            <a:r>
              <a:rPr kumimoji="1" lang="en-US" altLang="zh-TW" sz="1800" dirty="0"/>
              <a:t>, </a:t>
            </a:r>
            <a:r>
              <a:rPr kumimoji="1" lang="en-US" altLang="zh-TW" sz="1800" dirty="0" err="1"/>
              <a:t>width_height_source</a:t>
            </a:r>
            <a:r>
              <a:rPr kumimoji="1" lang="en-US" altLang="zh-TW" sz="1800" dirty="0"/>
              <a:t>: Image</a:t>
            </a:r>
            <a:r>
              <a:rPr kumimoji="1" lang="zh-TW" altLang="en-US" sz="1800" dirty="0"/>
              <a:t>的中心和大小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en-US" altLang="zh-TW" sz="1800" dirty="0" err="1"/>
              <a:t>cente_dest</a:t>
            </a:r>
            <a:r>
              <a:rPr kumimoji="1" lang="en-US" altLang="zh-TW" sz="1800" dirty="0"/>
              <a:t>, </a:t>
            </a:r>
            <a:r>
              <a:rPr kumimoji="1" lang="en-US" altLang="zh-TW" sz="1800" dirty="0" err="1"/>
              <a:t>width_height_dest</a:t>
            </a:r>
            <a:r>
              <a:rPr kumimoji="1" lang="en-US" altLang="zh-TW" sz="1800" dirty="0"/>
              <a:t>: Canvas </a:t>
            </a:r>
            <a:r>
              <a:rPr kumimoji="1" lang="zh-TW" altLang="en-US" sz="1800" dirty="0"/>
              <a:t>的中心和大小</a:t>
            </a:r>
            <a:endParaRPr kumimoji="1" lang="en-US" altLang="zh-TW" sz="18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9160E86-5E56-20F3-081D-DB3527D7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76" y="1828979"/>
            <a:ext cx="4666624" cy="2986039"/>
          </a:xfrm>
          <a:prstGeom prst="rect">
            <a:avLst/>
          </a:prstGeom>
        </p:spPr>
      </p:pic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47F2AB14-3270-60D7-8195-8F75481CD78D}"/>
              </a:ext>
            </a:extLst>
          </p:cNvPr>
          <p:cNvSpPr txBox="1">
            <a:spLocks/>
          </p:cNvSpPr>
          <p:nvPr/>
        </p:nvSpPr>
        <p:spPr>
          <a:xfrm>
            <a:off x="838200" y="3321998"/>
            <a:ext cx="5652752" cy="2986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7. Mini project “Card memory game”: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URL: </a:t>
            </a:r>
            <a:r>
              <a:rPr kumimoji="1" lang="en-US" altLang="zh-TW" sz="1800" dirty="0">
                <a:solidFill>
                  <a:schemeClr val="accent1"/>
                </a:solidFill>
              </a:rPr>
              <a:t>https://py2.codeskulptor.org/#user51_SBO8ih4eM1bAN9a.py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dirty="0">
                <a:latin typeface="+mn-ea"/>
              </a:rPr>
              <a:t>練習重點：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-US" altLang="zh-TW" sz="1800" dirty="0">
                <a:latin typeface="+mn-ea"/>
              </a:rPr>
              <a:t>- </a:t>
            </a:r>
            <a:r>
              <a:rPr kumimoji="1" lang="en-US" altLang="zh-TW" sz="1800" dirty="0"/>
              <a:t>Click() </a:t>
            </a:r>
            <a:r>
              <a:rPr kumimoji="1" lang="zh-TW" altLang="en-US" sz="1800" dirty="0"/>
              <a:t>滑鼠點擊事件處理的使用（</a:t>
            </a:r>
            <a:r>
              <a:rPr kumimoji="1" lang="en-US" altLang="zh-TW" sz="1800" dirty="0" err="1"/>
              <a:t>mouseclick</a:t>
            </a:r>
            <a:r>
              <a:rPr kumimoji="1" lang="en-US" altLang="zh-TW" sz="1800" dirty="0"/>
              <a:t>(pos)</a:t>
            </a:r>
            <a:r>
              <a:rPr kumimoji="1" lang="zh-TW" altLang="en-US" sz="1800" dirty="0"/>
              <a:t>）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Canvas</a:t>
            </a:r>
            <a:r>
              <a:rPr kumimoji="1" lang="zh-TW" altLang="en-US" sz="1800" dirty="0"/>
              <a:t> 繪製＆位置計算：畫出卡片的大小，邊界</a:t>
            </a:r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120016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9C44334-F29A-F783-6EC2-A7276114C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330"/>
            <a:ext cx="10515600" cy="2499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-List </a:t>
            </a:r>
            <a:r>
              <a:rPr kumimoji="1" lang="zh-TW" altLang="en-US" sz="1800" dirty="0"/>
              <a:t>的各種使用方法：透過 </a:t>
            </a:r>
            <a:r>
              <a:rPr kumimoji="1" lang="en-US" altLang="zh-TW" sz="1800" dirty="0"/>
              <a:t>click()</a:t>
            </a:r>
            <a:r>
              <a:rPr kumimoji="1" lang="zh-TW" altLang="en-US" sz="1800" dirty="0"/>
              <a:t> 來改變 </a:t>
            </a:r>
            <a:r>
              <a:rPr kumimoji="1" lang="en-US" altLang="zh-TW" sz="1800" dirty="0"/>
              <a:t>list</a:t>
            </a:r>
            <a:r>
              <a:rPr kumimoji="1" lang="zh-TW" altLang="en-US" sz="1800" dirty="0"/>
              <a:t> 中的變數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-Random</a:t>
            </a:r>
            <a:r>
              <a:rPr kumimoji="1" lang="zh-TW" altLang="en-US" sz="1800" dirty="0"/>
              <a:t>的使用：隨雞生成卡片排列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en-US" altLang="zh-TW" sz="1800" dirty="0" err="1"/>
              <a:t>nscore</a:t>
            </a:r>
            <a:r>
              <a:rPr kumimoji="1" lang="en-US" altLang="zh-TW" sz="1800" dirty="0"/>
              <a:t>, </a:t>
            </a:r>
            <a:r>
              <a:rPr kumimoji="1" lang="en-US" altLang="zh-TW" sz="1800" dirty="0" err="1"/>
              <a:t>nscore</a:t>
            </a:r>
            <a:r>
              <a:rPr kumimoji="1" lang="zh-TW" altLang="en-US" sz="1800" dirty="0"/>
              <a:t>紀錄點擊次數＆分數；翻開兩張後第三次點擊要蓋回所有牌面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-Global &amp; Local Variable</a:t>
            </a:r>
            <a:r>
              <a:rPr kumimoji="1" lang="zh-TW" altLang="en-US" sz="1800" dirty="0"/>
              <a:t>的使用</a:t>
            </a:r>
            <a:r>
              <a:rPr kumimoji="1" lang="en-US" altLang="zh-TW" sz="1800" dirty="0"/>
              <a:t> </a:t>
            </a:r>
          </a:p>
        </p:txBody>
      </p:sp>
      <p:pic>
        <p:nvPicPr>
          <p:cNvPr id="4" name="圖片 3" descr="一張含有 軟體, 多媒體軟體, 行, 螢幕擷取畫面 的圖片&#10;&#10;自動產生的描述">
            <a:extLst>
              <a:ext uri="{FF2B5EF4-FFF2-40B4-BE49-F238E27FC236}">
                <a16:creationId xmlns:a16="http://schemas.microsoft.com/office/drawing/2014/main" id="{621360A9-907C-CC89-5041-34A930FF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16" y="2403500"/>
            <a:ext cx="7772400" cy="1241830"/>
          </a:xfrm>
          <a:prstGeom prst="rect">
            <a:avLst/>
          </a:prstGeom>
        </p:spPr>
      </p:pic>
      <p:pic>
        <p:nvPicPr>
          <p:cNvPr id="6" name="圖片 5" descr="一張含有 多媒體軟體, 軟體, 行, 繪圖軟體 的圖片&#10;&#10;自動產生的描述">
            <a:extLst>
              <a:ext uri="{FF2B5EF4-FFF2-40B4-BE49-F238E27FC236}">
                <a16:creationId xmlns:a16="http://schemas.microsoft.com/office/drawing/2014/main" id="{8759F830-6673-7C59-D0BD-3E42BCCF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16" y="3965332"/>
            <a:ext cx="7772400" cy="12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6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83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1.Class </a:t>
            </a:r>
            <a:r>
              <a:rPr kumimoji="1" lang="zh-TW" altLang="en-US" sz="1800" dirty="0"/>
              <a:t>類別：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用來定義物件的模板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zh-TW" altLang="en-US" sz="1800" dirty="0"/>
              <a:t>名詞解釋：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-</a:t>
            </a:r>
            <a:r>
              <a:rPr lang="zh-TW" altLang="en-US" sz="1800" dirty="0"/>
              <a:t>類別屬性：屬於類別本身的屬性，所有實例共享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-</a:t>
            </a:r>
            <a:r>
              <a:rPr lang="zh-TW" altLang="en-US" sz="1800" dirty="0"/>
              <a:t>實例屬性：屬於實例的屬性，每個實例有自己獨立的屬性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初始化方法 </a:t>
            </a:r>
            <a:r>
              <a:rPr lang="en-US" altLang="zh-TW" sz="1800" dirty="0"/>
              <a:t>__</a:t>
            </a:r>
            <a:r>
              <a:rPr lang="en" altLang="zh-TW" sz="1800" dirty="0" err="1"/>
              <a:t>init</a:t>
            </a:r>
            <a:r>
              <a:rPr lang="en" altLang="zh-TW" sz="1800" dirty="0"/>
              <a:t>__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用來初始化實例屬性，在創建實例時自動調用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000000"/>
              </a:solidFill>
              <a:latin typeface="-webkit-standard"/>
            </a:endParaRP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優點：可重複調用，在改變某一特定物件時，不需修改所有代碼也可以原來的運行方式運行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>
              <a:buNone/>
            </a:pPr>
            <a:endParaRPr kumimoji="1" lang="en-US" altLang="zh-TW" sz="1800" dirty="0"/>
          </a:p>
          <a:p>
            <a:r>
              <a:rPr kumimoji="1" lang="en-US" altLang="zh-TW" sz="1800" dirty="0"/>
              <a:t>Example: (</a:t>
            </a:r>
            <a:r>
              <a:rPr kumimoji="1" lang="zh-TW" altLang="en-US" sz="1800" dirty="0"/>
              <a:t>下一頁</a:t>
            </a:r>
            <a:r>
              <a:rPr kumimoji="1" lang="en-US" altLang="zh-TW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334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719"/>
          </a:xfrm>
        </p:spPr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0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5221946"/>
          </a:xfrm>
        </p:spPr>
        <p:txBody>
          <a:bodyPr>
            <a:normAutofit/>
          </a:bodyPr>
          <a:lstStyle/>
          <a:p>
            <a:r>
              <a:rPr lang="en" altLang="zh-TW" sz="1800" dirty="0">
                <a:solidFill>
                  <a:srgbClr val="0070C0"/>
                </a:solidFill>
              </a:rPr>
              <a:t>print( )</a:t>
            </a:r>
          </a:p>
          <a:p>
            <a:pPr marL="0" indent="0">
              <a:buNone/>
            </a:pPr>
            <a:r>
              <a:rPr lang="zh-TW" altLang="en-US" sz="1800" dirty="0"/>
              <a:t>用來印出輸入值</a:t>
            </a:r>
            <a:endParaRPr lang="en" altLang="zh-TW" sz="1800" dirty="0"/>
          </a:p>
          <a:p>
            <a:endParaRPr lang="en" altLang="zh-TW" sz="1800" dirty="0"/>
          </a:p>
          <a:p>
            <a:r>
              <a:rPr lang="en" altLang="zh-TW" sz="1800" dirty="0"/>
              <a:t>Strings </a:t>
            </a:r>
            <a:r>
              <a:rPr lang="zh-TW" altLang="en-US" sz="1800" dirty="0"/>
              <a:t>字串：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“ “</a:t>
            </a:r>
            <a:r>
              <a:rPr lang="zh-TW" altLang="en-US" sz="1800" dirty="0"/>
              <a:t> 或 </a:t>
            </a:r>
            <a:r>
              <a:rPr lang="en-US" altLang="zh-TW" sz="1800" dirty="0"/>
              <a:t>‘ ’  </a:t>
            </a:r>
            <a:r>
              <a:rPr lang="zh-TW" altLang="en-US" sz="1800" dirty="0"/>
              <a:t>裡的內容將視為字串</a:t>
            </a:r>
            <a:endParaRPr lang="en" altLang="zh-TW" sz="1800" i="0" u="none" strike="noStrike" dirty="0">
              <a:effectLst/>
            </a:endParaRPr>
          </a:p>
          <a:p>
            <a:endParaRPr lang="en" altLang="zh-TW" sz="1800" dirty="0"/>
          </a:p>
          <a:p>
            <a:r>
              <a:rPr lang="en" altLang="zh-TW" sz="1800" i="0" u="none" strike="noStrike" dirty="0">
                <a:effectLst/>
              </a:rPr>
              <a:t>Arithmetic Expressions</a:t>
            </a:r>
            <a:r>
              <a:rPr lang="zh-TW" altLang="en-US" sz="1800" i="0" u="none" strike="noStrike" dirty="0">
                <a:effectLst/>
              </a:rPr>
              <a:t> 算術表達式</a:t>
            </a:r>
            <a:r>
              <a:rPr lang="zh-TW" altLang="en" sz="1800" i="0" u="none" strike="noStrike" dirty="0">
                <a:effectLst/>
              </a:rPr>
              <a:t>：</a:t>
            </a:r>
            <a:endParaRPr lang="en-US" altLang="zh-TW" sz="1800" i="0" u="none" strike="noStrike" dirty="0">
              <a:effectLst/>
            </a:endParaRPr>
          </a:p>
          <a:p>
            <a:pPr marL="0" indent="0">
              <a:buNone/>
            </a:pPr>
            <a:r>
              <a:rPr lang="zh-TW" altLang="en-US" sz="1800" i="0" u="none" strike="noStrike" dirty="0">
                <a:effectLst/>
              </a:rPr>
              <a:t>最基本用來計算數值的方法有 </a:t>
            </a:r>
            <a:r>
              <a:rPr lang="en-US" altLang="zh-TW" sz="1800" i="0" u="none" strike="noStrike" dirty="0">
                <a:effectLst/>
              </a:rPr>
              <a:t>+, - , *, /</a:t>
            </a:r>
            <a:r>
              <a:rPr lang="zh-TW" altLang="en-US" sz="1800" i="0" u="none" strike="noStrike" dirty="0">
                <a:effectLst/>
              </a:rPr>
              <a:t> 表示加減乘除</a:t>
            </a:r>
            <a:endParaRPr lang="en" altLang="zh-TW" sz="1800" i="0" u="none" strike="noStrike" dirty="0">
              <a:effectLst/>
            </a:endParaRPr>
          </a:p>
          <a:p>
            <a:pPr marL="0" indent="0">
              <a:buNone/>
            </a:pPr>
            <a:r>
              <a:rPr lang="en" altLang="zh-TW" sz="1800" dirty="0">
                <a:solidFill>
                  <a:srgbClr val="0070C0"/>
                </a:solidFill>
              </a:rPr>
              <a:t>Int</a:t>
            </a:r>
            <a:r>
              <a:rPr lang="zh-TW" altLang="en-US" sz="1800" dirty="0"/>
              <a:t>為數值、</a:t>
            </a:r>
            <a:r>
              <a:rPr lang="en-US" altLang="zh-TW" sz="1800" dirty="0">
                <a:solidFill>
                  <a:srgbClr val="0070C0"/>
                </a:solidFill>
              </a:rPr>
              <a:t>str</a:t>
            </a:r>
            <a:r>
              <a:rPr lang="zh-TW" altLang="en-US" sz="1800" dirty="0"/>
              <a:t>為字串、</a:t>
            </a:r>
            <a:r>
              <a:rPr lang="en-US" altLang="zh-TW" sz="1800" dirty="0">
                <a:solidFill>
                  <a:srgbClr val="0070C0"/>
                </a:solidFill>
              </a:rPr>
              <a:t>float</a:t>
            </a:r>
            <a:r>
              <a:rPr lang="zh-TW" altLang="en-US" sz="1800" dirty="0"/>
              <a:t>為含小數點的值</a:t>
            </a:r>
            <a:endParaRPr lang="en-US" altLang="zh-TW" sz="1800" dirty="0"/>
          </a:p>
          <a:p>
            <a:pPr marL="0" indent="0">
              <a:buNone/>
            </a:pPr>
            <a:endParaRPr lang="en" altLang="zh-TW" sz="1800" dirty="0"/>
          </a:p>
          <a:p>
            <a:r>
              <a:rPr lang="en" altLang="zh-TW" sz="1800" i="0" u="none" strike="noStrike" dirty="0">
                <a:effectLst/>
              </a:rPr>
              <a:t>Variables</a:t>
            </a:r>
            <a:r>
              <a:rPr lang="zh-TW" altLang="en-US" sz="1800" i="0" u="none" strike="noStrike" dirty="0">
                <a:effectLst/>
              </a:rPr>
              <a:t> 變數：</a:t>
            </a:r>
            <a:endParaRPr lang="en-US" altLang="zh-TW" sz="1800" i="0" u="none" strike="noStrike" dirty="0">
              <a:effectLst/>
            </a:endParaRPr>
          </a:p>
          <a:p>
            <a:pPr marL="0" indent="0">
              <a:buNone/>
            </a:pPr>
            <a:r>
              <a:rPr lang="zh-TW" altLang="en-US" sz="1800" i="0" u="none" strike="noStrike" dirty="0">
                <a:effectLst/>
              </a:rPr>
              <a:t>賦值給等號前的變數（容器），變數的命名具限制（只接受底線符號、 不可以數字為開頭等等）</a:t>
            </a:r>
            <a:r>
              <a:rPr lang="en-US" altLang="zh-TW" sz="1800" i="0" u="none" strike="noStrike" dirty="0">
                <a:effectLst/>
              </a:rPr>
              <a:t> </a:t>
            </a:r>
            <a:endParaRPr lang="en" altLang="zh-TW" sz="1800" b="1" i="0" u="none" strike="noStrike" dirty="0">
              <a:effectLst/>
            </a:endParaRPr>
          </a:p>
          <a:p>
            <a:pPr marL="0" indent="0">
              <a:buNone/>
            </a:pPr>
            <a:r>
              <a:rPr kumimoji="1" lang="en-US" altLang="zh-TW" sz="1800" dirty="0"/>
              <a:t>PS: #</a:t>
            </a:r>
            <a:r>
              <a:rPr kumimoji="1" lang="zh-TW" altLang="en-US" sz="1800" dirty="0"/>
              <a:t> 後的字為註解，不影響程式運行</a:t>
            </a:r>
          </a:p>
        </p:txBody>
      </p:sp>
    </p:spTree>
    <p:extLst>
      <p:ext uri="{BB962C8B-B14F-4D97-AF65-F5344CB8AC3E}">
        <p14:creationId xmlns:p14="http://schemas.microsoft.com/office/powerpoint/2010/main" val="1097312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58AE22F-3E0A-E0DB-CACA-17AB6108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280672"/>
            <a:ext cx="7330148" cy="629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螢幕擷取畫面, 文字, 字型 的圖片&#10;&#10;自動產生的描述">
            <a:extLst>
              <a:ext uri="{FF2B5EF4-FFF2-40B4-BE49-F238E27FC236}">
                <a16:creationId xmlns:a16="http://schemas.microsoft.com/office/drawing/2014/main" id="{D6367C2A-F92E-2CEE-7055-8C55FA9E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184"/>
            <a:ext cx="5071089" cy="2318599"/>
          </a:xfrm>
          <a:prstGeom prst="rect">
            <a:avLst/>
          </a:prstGeom>
        </p:spPr>
      </p:pic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1803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2. Tiled Images:</a:t>
            </a:r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計算畫出卡牌的位置</a:t>
            </a: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AE68F7-30EE-12CC-F489-C4C1259A2FD3}"/>
              </a:ext>
            </a:extLst>
          </p:cNvPr>
          <p:cNvSpPr txBox="1"/>
          <p:nvPr/>
        </p:nvSpPr>
        <p:spPr>
          <a:xfrm>
            <a:off x="838200" y="524585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3. Upload image from Dropbox</a:t>
            </a:r>
          </a:p>
        </p:txBody>
      </p:sp>
      <p:pic>
        <p:nvPicPr>
          <p:cNvPr id="6" name="圖片 5" descr="一張含有 文字, 字型, 行, 螢幕擷取畫面 的圖片&#10;&#10;自動產生的描述">
            <a:extLst>
              <a:ext uri="{FF2B5EF4-FFF2-40B4-BE49-F238E27FC236}">
                <a16:creationId xmlns:a16="http://schemas.microsoft.com/office/drawing/2014/main" id="{3F43ADF6-2AEF-A691-6D60-0621C0B0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850783"/>
            <a:ext cx="5384800" cy="1244600"/>
          </a:xfrm>
          <a:prstGeom prst="rect">
            <a:avLst/>
          </a:prstGeom>
        </p:spPr>
      </p:pic>
      <p:pic>
        <p:nvPicPr>
          <p:cNvPr id="9" name="圖片 8" descr="一張含有 文字, 字型, 白色, 書法 的圖片&#10;&#10;自動產生的描述">
            <a:extLst>
              <a:ext uri="{FF2B5EF4-FFF2-40B4-BE49-F238E27FC236}">
                <a16:creationId xmlns:a16="http://schemas.microsoft.com/office/drawing/2014/main" id="{45B1C296-EA9E-264B-6D0F-D0B3327A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27" y="2049127"/>
            <a:ext cx="2349500" cy="660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C9EDC8-8BAE-F9C2-E10B-DF114141898C}"/>
              </a:ext>
            </a:extLst>
          </p:cNvPr>
          <p:cNvSpPr txBox="1"/>
          <p:nvPr/>
        </p:nvSpPr>
        <p:spPr>
          <a:xfrm>
            <a:off x="5545887" y="3987703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＃第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</a:t>
            </a:r>
            <a:r>
              <a:rPr kumimoji="1" lang="en-US" altLang="zh-TW" sz="1200" b="1" dirty="0" err="1">
                <a:solidFill>
                  <a:schemeClr val="accent1"/>
                </a:solidFill>
              </a:rPr>
              <a:t>i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張卡牌</a:t>
            </a:r>
            <a:r>
              <a:rPr kumimoji="1" lang="zh-TW" altLang="en-US" sz="1200" b="1" dirty="0">
                <a:solidFill>
                  <a:srgbClr val="FF0000"/>
                </a:solidFill>
              </a:rPr>
              <a:t>長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的位置計算：第一張牌長中心 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+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第 </a:t>
            </a:r>
            <a:r>
              <a:rPr kumimoji="1" lang="en-US" altLang="zh-TW" sz="1200" b="1" dirty="0" err="1">
                <a:solidFill>
                  <a:schemeClr val="accent1"/>
                </a:solidFill>
              </a:rPr>
              <a:t>i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 張 ＊ 每張卡的長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A773F4-6A68-1F2D-FA14-0227B24FDD93}"/>
              </a:ext>
            </a:extLst>
          </p:cNvPr>
          <p:cNvSpPr txBox="1"/>
          <p:nvPr/>
        </p:nvSpPr>
        <p:spPr>
          <a:xfrm>
            <a:off x="5545887" y="4263122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＃第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j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張卡</a:t>
            </a:r>
            <a:r>
              <a:rPr kumimoji="1" lang="zh-TW" altLang="en-US" sz="1200" b="1" dirty="0">
                <a:solidFill>
                  <a:srgbClr val="FF0000"/>
                </a:solidFill>
              </a:rPr>
              <a:t>寬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的位置計算：第一張牌寬中心 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+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第 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j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 個花色 ＊ 每張卡的寬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B7DEB0-36ED-C182-13A3-4DDD5BA7C160}"/>
              </a:ext>
            </a:extLst>
          </p:cNvPr>
          <p:cNvSpPr txBox="1"/>
          <p:nvPr/>
        </p:nvSpPr>
        <p:spPr>
          <a:xfrm>
            <a:off x="5698287" y="4715740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＃畫出卡牌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8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5659026"/>
          </a:xfrm>
        </p:spPr>
        <p:txBody>
          <a:bodyPr>
            <a:normAutofit/>
          </a:bodyPr>
          <a:lstStyle/>
          <a:p>
            <a:r>
              <a:rPr lang="en" altLang="zh-TW" sz="1800" dirty="0">
                <a:effectLst/>
              </a:rPr>
              <a:t>Due to changes to </a:t>
            </a:r>
            <a:r>
              <a:rPr lang="en" altLang="zh-TW" sz="1800" dirty="0" err="1">
                <a:effectLst/>
              </a:rPr>
              <a:t>DropBox</a:t>
            </a:r>
            <a:r>
              <a:rPr lang="en" altLang="zh-TW" sz="1800" dirty="0">
                <a:effectLst/>
              </a:rPr>
              <a:t>, please replace “www” </a:t>
            </a:r>
            <a:r>
              <a:rPr lang="zh-TW" altLang="en-US" sz="1800" dirty="0">
                <a:effectLst/>
              </a:rPr>
              <a:t> </a:t>
            </a:r>
            <a:r>
              <a:rPr lang="en" altLang="zh-TW" sz="1800" dirty="0">
                <a:effectLst/>
              </a:rPr>
              <a:t>by </a:t>
            </a:r>
            <a:r>
              <a:rPr lang="zh-TW" altLang="en-US" sz="1800" dirty="0">
                <a:effectLst/>
              </a:rPr>
              <a:t> </a:t>
            </a:r>
            <a:r>
              <a:rPr lang="en" altLang="zh-TW" sz="1800" dirty="0">
                <a:effectLst/>
              </a:rPr>
              <a:t>“d”</a:t>
            </a:r>
            <a:r>
              <a:rPr lang="zh-TW" altLang="en-US" sz="1800" dirty="0">
                <a:effectLst/>
              </a:rPr>
              <a:t> </a:t>
            </a:r>
            <a:r>
              <a:rPr lang="en" altLang="zh-TW" sz="1800" dirty="0">
                <a:effectLst/>
              </a:rPr>
              <a:t>in the </a:t>
            </a:r>
            <a:r>
              <a:rPr lang="en" altLang="zh-TW" sz="1800" dirty="0" err="1">
                <a:effectLst/>
              </a:rPr>
              <a:t>DropBox</a:t>
            </a:r>
            <a:r>
              <a:rPr lang="en" altLang="zh-TW" sz="1800" dirty="0">
                <a:effectLst/>
              </a:rPr>
              <a:t> </a:t>
            </a:r>
            <a:r>
              <a:rPr lang="en" altLang="zh-TW" sz="1800" dirty="0" err="1">
                <a:effectLst/>
              </a:rPr>
              <a:t>URL"https</a:t>
            </a:r>
            <a:r>
              <a:rPr lang="en" altLang="zh-TW" sz="1800" dirty="0">
                <a:effectLst/>
              </a:rPr>
              <a:t>://</a:t>
            </a:r>
            <a:r>
              <a:rPr lang="en" altLang="zh-TW" sz="1800" dirty="0" err="1">
                <a:effectLst/>
              </a:rPr>
              <a:t>di.dropbox.com</a:t>
            </a:r>
            <a:r>
              <a:rPr lang="en" altLang="zh-TW" sz="1800" dirty="0">
                <a:effectLst/>
              </a:rPr>
              <a:t>/." . The "?</a:t>
            </a:r>
            <a:r>
              <a:rPr lang="en" altLang="zh-TW" sz="1800" dirty="0" err="1">
                <a:effectLst/>
              </a:rPr>
              <a:t>dI</a:t>
            </a:r>
            <a:r>
              <a:rPr lang="en" altLang="zh-TW" sz="1800" dirty="0">
                <a:effectLst/>
              </a:rPr>
              <a:t>=1" extension is now unnecessary.</a:t>
            </a:r>
          </a:p>
          <a:p>
            <a:r>
              <a:rPr lang="en" altLang="zh-TW" sz="1800" dirty="0" err="1">
                <a:effectLst/>
              </a:rPr>
              <a:t>imgur.com</a:t>
            </a:r>
            <a:r>
              <a:rPr lang="en" altLang="zh-TW" sz="1800" dirty="0">
                <a:effectLst/>
              </a:rPr>
              <a:t> is another good image hosting </a:t>
            </a:r>
            <a:r>
              <a:rPr lang="en" altLang="zh-TW" sz="1800" dirty="0" err="1">
                <a:effectLst/>
              </a:rPr>
              <a:t>site.Use</a:t>
            </a:r>
            <a:r>
              <a:rPr lang="en" altLang="zh-TW" sz="1800" dirty="0">
                <a:effectLst/>
              </a:rPr>
              <a:t> the "Direct link" after uploading your image.</a:t>
            </a:r>
          </a:p>
          <a:p>
            <a:endParaRPr lang="en" altLang="zh-TW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7. Mini project “Black Jack game”: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URL: </a:t>
            </a:r>
            <a:r>
              <a:rPr kumimoji="1" lang="en-US" altLang="zh-TW" sz="1800" dirty="0">
                <a:solidFill>
                  <a:schemeClr val="accent1"/>
                </a:solidFill>
              </a:rPr>
              <a:t>https://py2.codeskulptor.org/#user51_3qsZWLje0hJGuLQ.py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dirty="0">
                <a:latin typeface="+mn-ea"/>
              </a:rPr>
              <a:t>練習重點：</a:t>
            </a:r>
            <a:endParaRPr kumimoji="1" lang="en-US" altLang="zh-TW" sz="1800" dirty="0">
              <a:latin typeface="+mn-ea"/>
            </a:endParaRPr>
          </a:p>
          <a:p>
            <a:r>
              <a:rPr lang="zh-TW" altLang="en-US" sz="1800" i="0" u="none" strike="noStrike" dirty="0">
                <a:solidFill>
                  <a:schemeClr val="accent1"/>
                </a:solidFill>
                <a:effectLst/>
                <a:latin typeface="+mn-ea"/>
              </a:rPr>
              <a:t>類別和物件導向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</a:rPr>
              <a:t>程式撰寫</a:t>
            </a:r>
            <a:r>
              <a:rPr kumimoji="1" lang="zh-TW" altLang="en-US" sz="1800" dirty="0">
                <a:solidFill>
                  <a:schemeClr val="accent1"/>
                </a:solidFill>
                <a:latin typeface="+mn-ea"/>
              </a:rPr>
              <a:t>：</a:t>
            </a:r>
            <a:endParaRPr kumimoji="1" lang="en-US" altLang="zh-TW" sz="1800" dirty="0">
              <a:solidFill>
                <a:schemeClr val="accent1"/>
              </a:solidFill>
              <a:latin typeface="+mn-ea"/>
            </a:endParaRPr>
          </a:p>
          <a:p>
            <a:pPr marL="0" indent="0">
              <a:buNone/>
            </a:pPr>
            <a:r>
              <a:rPr lang="en" altLang="zh-TW" sz="1800" b="1" dirty="0"/>
              <a:t>-Card class</a:t>
            </a:r>
            <a:r>
              <a:rPr lang="zh-TW" altLang="en-US" sz="1800" dirty="0"/>
              <a:t>：表示單張牌，具有花色和點數。</a:t>
            </a:r>
            <a:endParaRPr lang="en-US" altLang="zh-TW" sz="1800" dirty="0"/>
          </a:p>
          <a:p>
            <a:pPr marL="0" indent="0">
              <a:buNone/>
            </a:pPr>
            <a:r>
              <a:rPr lang="en" altLang="zh-TW" sz="1800" b="1" dirty="0"/>
              <a:t>-Hand </a:t>
            </a:r>
            <a:r>
              <a:rPr lang="en-US" altLang="zh-TW" sz="1800" b="1" dirty="0"/>
              <a:t>class</a:t>
            </a:r>
            <a:r>
              <a:rPr lang="zh-TW" altLang="en-US" sz="1800" dirty="0"/>
              <a:t>：表示玩家或莊家的手牌，可以添加牌並計算手牌的總值。</a:t>
            </a:r>
            <a:endParaRPr lang="en-US" altLang="zh-TW" sz="1800" dirty="0"/>
          </a:p>
          <a:p>
            <a:pPr marL="0" indent="0">
              <a:buNone/>
            </a:pPr>
            <a:r>
              <a:rPr lang="en" altLang="zh-TW" sz="1800" b="1" dirty="0"/>
              <a:t>-Deck </a:t>
            </a:r>
            <a:r>
              <a:rPr lang="en-US" altLang="zh-TW" sz="1800" b="1" dirty="0"/>
              <a:t>class</a:t>
            </a:r>
            <a:r>
              <a:rPr lang="zh-TW" altLang="en-US" sz="1800" dirty="0"/>
              <a:t>：表示一副牌，可以洗牌和發牌。</a:t>
            </a:r>
            <a:endParaRPr kumimoji="1" lang="en" altLang="zh-TW" sz="1800" dirty="0"/>
          </a:p>
          <a:p>
            <a:r>
              <a:rPr kumimoji="1" lang="en-US" altLang="zh-TW" sz="1800" dirty="0" err="1"/>
              <a:t>SimpleGui</a:t>
            </a:r>
            <a:r>
              <a:rPr kumimoji="1" lang="en-US" altLang="zh-TW" sz="1800" dirty="0"/>
              <a:t>:</a:t>
            </a:r>
          </a:p>
          <a:p>
            <a:pPr marL="0" indent="0">
              <a:buNone/>
            </a:pPr>
            <a:r>
              <a:rPr kumimoji="1" lang="en-US" altLang="zh-TW" sz="1800" dirty="0">
                <a:effectLst/>
              </a:rPr>
              <a:t>-Drawing on Canvas: </a:t>
            </a:r>
            <a:r>
              <a:rPr kumimoji="1" lang="en-US" altLang="zh-TW" sz="1800" dirty="0"/>
              <a:t>Tiled Images</a:t>
            </a:r>
            <a:endParaRPr kumimoji="1" lang="en-US" altLang="zh-TW" sz="1800" dirty="0">
              <a:effectLst/>
            </a:endParaRPr>
          </a:p>
          <a:p>
            <a:pPr marL="0" indent="0">
              <a:buNone/>
            </a:pPr>
            <a:r>
              <a:rPr kumimoji="1" lang="en-US" altLang="zh-TW" sz="1800" dirty="0"/>
              <a:t>-Button Handler</a:t>
            </a:r>
            <a:endParaRPr lang="en" altLang="zh-TW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540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5659026"/>
          </a:xfrm>
        </p:spPr>
        <p:txBody>
          <a:bodyPr>
            <a:normAutofit/>
          </a:bodyPr>
          <a:lstStyle/>
          <a:p>
            <a:pPr algn="l"/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+mn-ea"/>
              </a:rPr>
              <a:t>條件判斷</a:t>
            </a:r>
            <a:r>
              <a:rPr lang="en-US" altLang="zh-TW" sz="18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根據遊戲規則來設計不同的遊戲方法，例如計算手牌的值，判斷玩家是否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21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點，莊家何時應該抽牌等等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algn="l"/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使用 </a:t>
            </a:r>
            <a:r>
              <a:rPr lang="en" altLang="zh-TW" sz="1800" dirty="0"/>
              <a:t>random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模塊來洗牌，確保每次遊戲的牌序都是隨機的</a:t>
            </a:r>
          </a:p>
          <a:p>
            <a:r>
              <a:rPr lang="en" altLang="zh-TW" sz="1800" dirty="0">
                <a:solidFill>
                  <a:schemeClr val="accent1"/>
                </a:solidFill>
              </a:rPr>
              <a:t>Reading &amp; Importing Data </a:t>
            </a:r>
          </a:p>
          <a:p>
            <a:r>
              <a:rPr lang="en" altLang="zh-TW" sz="1800" dirty="0">
                <a:solidFill>
                  <a:schemeClr val="accent1"/>
                </a:solidFill>
                <a:effectLst/>
              </a:rPr>
              <a:t>Dictionary</a:t>
            </a:r>
            <a:r>
              <a:rPr lang="zh-TW" altLang="en-US" sz="1800" dirty="0">
                <a:solidFill>
                  <a:schemeClr val="accent1"/>
                </a:solidFill>
                <a:effectLst/>
              </a:rPr>
              <a:t> </a:t>
            </a:r>
            <a:r>
              <a:rPr lang="zh-TW" altLang="en-US" sz="1800" dirty="0">
                <a:solidFill>
                  <a:schemeClr val="accent1"/>
                </a:solidFill>
                <a:effectLst/>
                <a:latin typeface="+mn-ea"/>
              </a:rPr>
              <a:t>的使用</a:t>
            </a:r>
            <a:r>
              <a:rPr lang="en-US" altLang="zh-TW" sz="1800" dirty="0">
                <a:solidFill>
                  <a:schemeClr val="accent1"/>
                </a:solidFill>
                <a:effectLst/>
                <a:latin typeface="+mn-ea"/>
              </a:rPr>
              <a:t>: </a:t>
            </a:r>
            <a:r>
              <a:rPr lang="zh-TW" altLang="en-US" sz="1800" b="0" i="0" u="none" strike="noStrike" dirty="0">
                <a:effectLst/>
                <a:latin typeface="-webkit-standard"/>
              </a:rPr>
              <a:t>使用字典 </a:t>
            </a:r>
            <a:r>
              <a:rPr lang="en" altLang="zh-TW" sz="1800" dirty="0"/>
              <a:t>VALUES</a:t>
            </a:r>
            <a:r>
              <a:rPr lang="en" altLang="zh-TW" sz="1800" b="0" i="0" u="none" strike="noStrike" dirty="0">
                <a:effectLst/>
                <a:latin typeface="-webkit-standard"/>
              </a:rPr>
              <a:t> </a:t>
            </a:r>
            <a:r>
              <a:rPr lang="zh-TW" altLang="en-US" sz="1800" b="0" i="0" u="none" strike="noStrike" dirty="0">
                <a:effectLst/>
                <a:latin typeface="-webkit-standard"/>
              </a:rPr>
              <a:t>來定義每張牌的點數，方便根據牌的點數來計算總值</a:t>
            </a:r>
            <a:endParaRPr lang="en-US" altLang="zh-TW" sz="1800" b="0" i="0" u="none" strike="noStrike" dirty="0">
              <a:effectLst/>
              <a:latin typeface="-webkit-standard"/>
            </a:endParaRPr>
          </a:p>
          <a:p>
            <a:r>
              <a:rPr lang="en" altLang="zh-TW" sz="1800" dirty="0"/>
              <a:t>Global &amp; Local variable</a:t>
            </a:r>
            <a:endParaRPr lang="en" altLang="zh-TW" sz="1800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" altLang="zh-TW" sz="1800" dirty="0">
              <a:effectLst/>
              <a:latin typeface="+mn-ea"/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507C057-41AF-65E4-A44C-13CBDE34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09" y="3060397"/>
            <a:ext cx="4461832" cy="3429000"/>
          </a:xfrm>
          <a:prstGeom prst="rect">
            <a:avLst/>
          </a:prstGeom>
        </p:spPr>
      </p:pic>
      <p:pic>
        <p:nvPicPr>
          <p:cNvPr id="7" name="圖片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4DCD2F1-3909-E314-77F4-991B767A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24" y="3060397"/>
            <a:ext cx="4461833" cy="34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3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7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8308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zh-TW" sz="1800" dirty="0"/>
              <a:t>Acceleration &amp; Friction </a:t>
            </a:r>
            <a:r>
              <a:rPr kumimoji="1" lang="zh-TW" altLang="en-US" sz="1800" dirty="0"/>
              <a:t>加速度 </a:t>
            </a:r>
            <a:r>
              <a:rPr kumimoji="1" lang="en-US" altLang="zh-TW" sz="1800" dirty="0"/>
              <a:t>&amp; </a:t>
            </a:r>
            <a:r>
              <a:rPr kumimoji="1" lang="zh-TW" altLang="en-US" sz="1800" dirty="0"/>
              <a:t>阻力</a:t>
            </a:r>
            <a:endParaRPr kumimoji="1" lang="en-US" altLang="zh-TW" sz="1800" dirty="0"/>
          </a:p>
          <a:p>
            <a:r>
              <a:rPr kumimoji="1" lang="en-US" altLang="zh-TW" sz="1800" dirty="0"/>
              <a:t>Acceleration</a:t>
            </a:r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9EC5D6A-49DE-C552-54E2-6E374CA5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5294"/>
            <a:ext cx="5273280" cy="35219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EA31389-C926-F511-7D36-DEDB657C63D9}"/>
              </a:ext>
            </a:extLst>
          </p:cNvPr>
          <p:cNvSpPr txBox="1"/>
          <p:nvPr/>
        </p:nvSpPr>
        <p:spPr>
          <a:xfrm>
            <a:off x="2576183" y="4114528"/>
            <a:ext cx="361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＃更新飛船位置 （加上飛船前進的向量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X)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FD86B8-D8D0-F6A3-9FDC-DB08ACA10440}"/>
              </a:ext>
            </a:extLst>
          </p:cNvPr>
          <p:cNvSpPr txBox="1"/>
          <p:nvPr/>
        </p:nvSpPr>
        <p:spPr>
          <a:xfrm>
            <a:off x="2574519" y="4307637"/>
            <a:ext cx="314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＃更新飛船位置 （加上飛船前進的向量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Y)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611E6F-A1A3-D140-C19B-BB38F0FA8AFE}"/>
              </a:ext>
            </a:extLst>
          </p:cNvPr>
          <p:cNvSpPr txBox="1"/>
          <p:nvPr/>
        </p:nvSpPr>
        <p:spPr>
          <a:xfrm>
            <a:off x="4471830" y="4921485"/>
            <a:ext cx="322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FF0000"/>
                </a:solidFill>
              </a:rPr>
              <a:t>＃用</a:t>
            </a:r>
            <a:r>
              <a:rPr kumimoji="1" lang="en-US" altLang="zh-TW" sz="1200" b="1" dirty="0">
                <a:solidFill>
                  <a:srgbClr val="FF0000"/>
                </a:solidFill>
              </a:rPr>
              <a:t> sin &amp; cos </a:t>
            </a:r>
            <a:r>
              <a:rPr kumimoji="1" lang="zh-TW" altLang="en-US" sz="1200" b="1" dirty="0">
                <a:solidFill>
                  <a:srgbClr val="FF0000"/>
                </a:solidFill>
              </a:rPr>
              <a:t>計算當前前進的向量</a:t>
            </a:r>
            <a:endParaRPr kumimoji="1" lang="en-US" altLang="zh-TW" sz="12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868FFE-B61B-0E1E-AB1D-F3EF4F60C7D3}"/>
              </a:ext>
            </a:extLst>
          </p:cNvPr>
          <p:cNvSpPr txBox="1"/>
          <p:nvPr/>
        </p:nvSpPr>
        <p:spPr>
          <a:xfrm>
            <a:off x="2866736" y="5496152"/>
            <a:ext cx="322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＃加速後的向量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406F7A-A00C-F3CD-1DC3-DCE060B56C80}"/>
              </a:ext>
            </a:extLst>
          </p:cNvPr>
          <p:cNvSpPr txBox="1"/>
          <p:nvPr/>
        </p:nvSpPr>
        <p:spPr>
          <a:xfrm>
            <a:off x="2874476" y="5681101"/>
            <a:ext cx="322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＃加速後的向量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71928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1803845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Friction:</a:t>
            </a:r>
          </a:p>
        </p:txBody>
      </p:sp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905A9DD0-1AEF-A2FC-786E-2F674FB67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12"/>
          <a:stretch/>
        </p:blipFill>
        <p:spPr>
          <a:xfrm>
            <a:off x="838200" y="1073387"/>
            <a:ext cx="3224645" cy="2688797"/>
          </a:xfrm>
          <a:prstGeom prst="rect">
            <a:avLst/>
          </a:prstGeom>
        </p:spPr>
      </p:pic>
      <p:pic>
        <p:nvPicPr>
          <p:cNvPr id="7" name="圖片 6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D32BD32B-2F46-D629-92E7-3AE029B6D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1"/>
          <a:stretch/>
        </p:blipFill>
        <p:spPr>
          <a:xfrm>
            <a:off x="838200" y="3762184"/>
            <a:ext cx="4014354" cy="268879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C9EDC8-8BAE-F9C2-E10B-DF114141898C}"/>
              </a:ext>
            </a:extLst>
          </p:cNvPr>
          <p:cNvSpPr txBox="1"/>
          <p:nvPr/>
        </p:nvSpPr>
        <p:spPr>
          <a:xfrm>
            <a:off x="2624887" y="1846645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＃賦予一 </a:t>
            </a:r>
            <a:r>
              <a:rPr kumimoji="1" lang="zh-TW" altLang="en-US" sz="1200" b="1" dirty="0">
                <a:solidFill>
                  <a:srgbClr val="FF0000"/>
                </a:solidFill>
              </a:rPr>
              <a:t>負值 </a:t>
            </a:r>
            <a:r>
              <a:rPr kumimoji="1" lang="en-US" altLang="zh-TW" sz="1200" b="1" dirty="0">
                <a:solidFill>
                  <a:srgbClr val="FF0000"/>
                </a:solidFill>
              </a:rPr>
              <a:t>*</a:t>
            </a:r>
            <a:r>
              <a:rPr kumimoji="1" lang="zh-TW" altLang="en-US" sz="1200" b="1" dirty="0">
                <a:solidFill>
                  <a:srgbClr val="FF0000"/>
                </a:solidFill>
              </a:rPr>
              <a:t> </a:t>
            </a:r>
            <a:r>
              <a:rPr kumimoji="1" lang="en-US" altLang="zh-TW" sz="1200" b="1" dirty="0">
                <a:solidFill>
                  <a:srgbClr val="FF0000"/>
                </a:solidFill>
              </a:rPr>
              <a:t>velocity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產生一阻力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B293BA-F8F4-8714-83A7-7B811C346434}"/>
              </a:ext>
            </a:extLst>
          </p:cNvPr>
          <p:cNvSpPr txBox="1"/>
          <p:nvPr/>
        </p:nvSpPr>
        <p:spPr>
          <a:xfrm>
            <a:off x="2918113" y="2566769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＃加速度 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=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 推力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+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阻力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FD4689B-C1F0-3475-0C53-E173F08527FD}"/>
              </a:ext>
            </a:extLst>
          </p:cNvPr>
          <p:cNvSpPr txBox="1"/>
          <p:nvPr/>
        </p:nvSpPr>
        <p:spPr>
          <a:xfrm>
            <a:off x="2479201" y="4065334"/>
            <a:ext cx="361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＃更新飛船位置 （加上飛船前進的向量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X)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7C0AB1-17DA-E6DC-C548-12955DE9F66E}"/>
              </a:ext>
            </a:extLst>
          </p:cNvPr>
          <p:cNvSpPr txBox="1"/>
          <p:nvPr/>
        </p:nvSpPr>
        <p:spPr>
          <a:xfrm>
            <a:off x="2477537" y="4258443"/>
            <a:ext cx="314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＃更新飛船位置 （加上飛船前進的向量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Y)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6F54CF-2F8B-B4B2-D37F-01E46A6D0E2A}"/>
              </a:ext>
            </a:extLst>
          </p:cNvPr>
          <p:cNvSpPr txBox="1"/>
          <p:nvPr/>
        </p:nvSpPr>
        <p:spPr>
          <a:xfrm>
            <a:off x="2096469" y="4758652"/>
            <a:ext cx="361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＃更新飛船速度 （加上阻力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X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D5814E6-FF8B-DF6B-67EB-299772068ADF}"/>
              </a:ext>
            </a:extLst>
          </p:cNvPr>
          <p:cNvSpPr txBox="1"/>
          <p:nvPr/>
        </p:nvSpPr>
        <p:spPr>
          <a:xfrm>
            <a:off x="2094805" y="4951761"/>
            <a:ext cx="314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＃更新飛船速度 （加上阻力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 Y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7128655-E2B1-EF3D-6378-C77D1AFAD75F}"/>
              </a:ext>
            </a:extLst>
          </p:cNvPr>
          <p:cNvSpPr txBox="1"/>
          <p:nvPr/>
        </p:nvSpPr>
        <p:spPr>
          <a:xfrm>
            <a:off x="2677374" y="5901780"/>
            <a:ext cx="322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＃加速後的向量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10C123-962B-64FB-4606-01AB00ED8500}"/>
              </a:ext>
            </a:extLst>
          </p:cNvPr>
          <p:cNvSpPr txBox="1"/>
          <p:nvPr/>
        </p:nvSpPr>
        <p:spPr>
          <a:xfrm>
            <a:off x="2685114" y="6086729"/>
            <a:ext cx="322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＃加速後的向量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154015-3E64-F2F8-C3A6-5A9DA07ACE5A}"/>
              </a:ext>
            </a:extLst>
          </p:cNvPr>
          <p:cNvSpPr txBox="1"/>
          <p:nvPr/>
        </p:nvSpPr>
        <p:spPr>
          <a:xfrm>
            <a:off x="6405246" y="2382103"/>
            <a:ext cx="4233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/>
              <a:t>Friction</a:t>
            </a:r>
            <a:r>
              <a:rPr kumimoji="1" lang="zh-TW" altLang="en-US" sz="1800" dirty="0"/>
              <a:t>的用意：</a:t>
            </a:r>
            <a:endParaRPr kumimoji="1" lang="en-US" altLang="zh-TW" sz="1800" dirty="0"/>
          </a:p>
          <a:p>
            <a:r>
              <a:rPr kumimoji="1" lang="en-US" altLang="zh-TW" sz="1800" dirty="0"/>
              <a:t>1.</a:t>
            </a:r>
            <a:r>
              <a:rPr kumimoji="1" lang="zh-TW" altLang="en-US" sz="1800" dirty="0"/>
              <a:t>使停止加速的飛船慢慢停止</a:t>
            </a:r>
            <a:endParaRPr kumimoji="1" lang="en-US" altLang="zh-TW" sz="1800" dirty="0"/>
          </a:p>
          <a:p>
            <a:r>
              <a:rPr kumimoji="1" lang="en-US" altLang="zh-TW" sz="1800" dirty="0"/>
              <a:t>2.</a:t>
            </a:r>
            <a:r>
              <a:rPr kumimoji="1" lang="zh-TW" altLang="en-US" sz="1800" dirty="0"/>
              <a:t>限制飛船的加速量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11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1803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2. Spaceship class</a:t>
            </a:r>
            <a:r>
              <a:rPr kumimoji="1" lang="zh-TW" altLang="en-US" sz="1800" dirty="0"/>
              <a:t> </a:t>
            </a:r>
            <a:r>
              <a:rPr kumimoji="1" lang="en-US" altLang="zh-TW" sz="1800" dirty="0">
                <a:solidFill>
                  <a:schemeClr val="accent1"/>
                </a:solidFill>
              </a:rPr>
              <a:t>#</a:t>
            </a:r>
            <a:r>
              <a:rPr kumimoji="1" lang="zh-TW" altLang="en-US" sz="1800" dirty="0">
                <a:solidFill>
                  <a:schemeClr val="accent1"/>
                </a:solidFill>
              </a:rPr>
              <a:t> 後為該段代碼解釋</a:t>
            </a:r>
            <a:endParaRPr kumimoji="1" lang="en-US" altLang="zh-TW" sz="1800" dirty="0">
              <a:solidFill>
                <a:schemeClr val="accent1"/>
              </a:solidFill>
            </a:endParaRPr>
          </a:p>
        </p:txBody>
      </p:sp>
      <p:pic>
        <p:nvPicPr>
          <p:cNvPr id="12" name="圖片 1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5642179-B279-CAA8-E520-460BF0C3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5538"/>
            <a:ext cx="8542867" cy="56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1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1E46792-9355-30BE-BF8C-A186C1AE0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10" y="583845"/>
            <a:ext cx="9259262" cy="4721933"/>
          </a:xfr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11842017-FD0E-6607-BBF0-CDCB21B0C73B}"/>
              </a:ext>
            </a:extLst>
          </p:cNvPr>
          <p:cNvSpPr txBox="1">
            <a:spLocks/>
          </p:cNvSpPr>
          <p:nvPr/>
        </p:nvSpPr>
        <p:spPr>
          <a:xfrm>
            <a:off x="520210" y="5383842"/>
            <a:ext cx="10515600" cy="97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dirty="0"/>
              <a:t>3. Importing Sound</a:t>
            </a:r>
          </a:p>
          <a:p>
            <a:pPr marL="0" indent="0">
              <a:buNone/>
            </a:pPr>
            <a:r>
              <a:rPr kumimoji="1" lang="en-US" altLang="zh-TW" sz="1800" dirty="0">
                <a:solidFill>
                  <a:schemeClr val="accent1"/>
                </a:solidFill>
              </a:rPr>
              <a:t>-</a:t>
            </a:r>
            <a:r>
              <a:rPr lang="en" altLang="zh-TW" sz="1800" dirty="0" err="1">
                <a:solidFill>
                  <a:schemeClr val="accent1"/>
                </a:solidFill>
              </a:rPr>
              <a:t>simplegui.load_sound</a:t>
            </a:r>
            <a:r>
              <a:rPr lang="en" altLang="zh-TW" sz="1800" dirty="0">
                <a:solidFill>
                  <a:schemeClr val="accent1"/>
                </a:solidFill>
              </a:rPr>
              <a:t>(URL)</a:t>
            </a:r>
            <a:endParaRPr lang="zh-TW" alt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1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2"/>
            <a:ext cx="10515600" cy="5138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4. Sprite class</a:t>
            </a:r>
          </a:p>
          <a:p>
            <a:r>
              <a:rPr kumimoji="1" lang="en-US" altLang="zh-TW" sz="1800" dirty="0"/>
              <a:t>Color &amp; Transparency:</a:t>
            </a:r>
          </a:p>
          <a:p>
            <a:pPr marL="0" indent="0">
              <a:buNone/>
            </a:pPr>
            <a:r>
              <a:rPr kumimoji="1" lang="en-US" altLang="zh-TW" sz="1800" dirty="0"/>
              <a:t>-HTML String: </a:t>
            </a:r>
            <a:r>
              <a:rPr lang="en" altLang="zh-TW" sz="1800" dirty="0">
                <a:effectLst/>
              </a:rPr>
              <a:t>"</a:t>
            </a:r>
            <a:r>
              <a:rPr lang="en" altLang="zh-TW" sz="1800" dirty="0" err="1">
                <a:effectLst/>
              </a:rPr>
              <a:t>rgb</a:t>
            </a:r>
            <a:r>
              <a:rPr lang="en" altLang="zh-TW" sz="1800" dirty="0">
                <a:effectLst/>
              </a:rPr>
              <a:t>(</a:t>
            </a:r>
            <a:r>
              <a:rPr lang="en" altLang="zh-TW" sz="1800" dirty="0">
                <a:solidFill>
                  <a:srgbClr val="FF0000"/>
                </a:solidFill>
                <a:effectLst/>
              </a:rPr>
              <a:t>255</a:t>
            </a:r>
            <a:r>
              <a:rPr lang="en" altLang="zh-TW" sz="1800" dirty="0">
                <a:effectLst/>
              </a:rPr>
              <a:t>, </a:t>
            </a:r>
            <a:r>
              <a:rPr lang="en" altLang="zh-TW" sz="1800" dirty="0">
                <a:solidFill>
                  <a:srgbClr val="00B050"/>
                </a:solidFill>
                <a:effectLst/>
              </a:rPr>
              <a:t>0</a:t>
            </a:r>
            <a:r>
              <a:rPr lang="en" altLang="zh-TW" sz="1800" dirty="0">
                <a:effectLst/>
              </a:rPr>
              <a:t>, </a:t>
            </a:r>
            <a:r>
              <a:rPr lang="en" altLang="zh-TW" sz="1800" dirty="0">
                <a:solidFill>
                  <a:srgbClr val="0070C0"/>
                </a:solidFill>
                <a:effectLst/>
              </a:rPr>
              <a:t>0</a:t>
            </a:r>
            <a:r>
              <a:rPr lang="en" altLang="zh-TW" sz="1800" dirty="0">
                <a:effectLst/>
              </a:rPr>
              <a:t>)" - equivalent to "Red"</a:t>
            </a:r>
            <a:endParaRPr kumimoji="1" lang="en-US" altLang="zh-TW" sz="1800" dirty="0"/>
          </a:p>
          <a:p>
            <a:pPr marL="0" indent="0">
              <a:buNone/>
            </a:pPr>
            <a:r>
              <a:rPr lang="en" altLang="zh-TW" sz="1800" dirty="0" err="1">
                <a:effectLst/>
              </a:rPr>
              <a:t>a.RGB</a:t>
            </a:r>
            <a:r>
              <a:rPr lang="en" altLang="zh-TW" sz="1800" dirty="0">
                <a:effectLst/>
              </a:rPr>
              <a:t> model - red, green, blue channels</a:t>
            </a:r>
          </a:p>
          <a:p>
            <a:pPr marL="0" indent="0">
              <a:buNone/>
            </a:pPr>
            <a:r>
              <a:rPr lang="en" altLang="zh-TW" sz="1800" dirty="0" err="1"/>
              <a:t>b.</a:t>
            </a:r>
            <a:r>
              <a:rPr lang="en" altLang="zh-TW" sz="1800" dirty="0" err="1">
                <a:effectLst/>
              </a:rPr>
              <a:t>Stored</a:t>
            </a:r>
            <a:r>
              <a:rPr lang="en" altLang="zh-TW" sz="1800" dirty="0">
                <a:effectLst/>
              </a:rPr>
              <a:t> channel values as numerical intensities in the range 0-255</a:t>
            </a:r>
          </a:p>
          <a:p>
            <a:pPr marL="0" indent="0">
              <a:buNone/>
            </a:pPr>
            <a:endParaRPr lang="en" altLang="zh-TW" sz="1800" dirty="0">
              <a:effectLst/>
            </a:endParaRPr>
          </a:p>
          <a:p>
            <a:pPr marL="0" indent="0">
              <a:buNone/>
            </a:pPr>
            <a:r>
              <a:rPr lang="en" altLang="zh-TW" sz="1800" dirty="0">
                <a:effectLst/>
              </a:rPr>
              <a:t>-Add alpha channel to RGB model - channel stores transparency</a:t>
            </a:r>
          </a:p>
          <a:p>
            <a:pPr marL="0" indent="0">
              <a:buNone/>
            </a:pPr>
            <a:r>
              <a:rPr lang="en" altLang="zh-TW" sz="1800" dirty="0">
                <a:effectLst/>
              </a:rPr>
              <a:t>HTML string - "</a:t>
            </a:r>
            <a:r>
              <a:rPr lang="en" altLang="zh-TW" sz="1800" dirty="0" err="1">
                <a:effectLst/>
              </a:rPr>
              <a:t>rgb</a:t>
            </a:r>
            <a:r>
              <a:rPr lang="en" altLang="zh-TW" sz="1800" dirty="0" err="1">
                <a:solidFill>
                  <a:srgbClr val="0070C0"/>
                </a:solidFill>
                <a:effectLst/>
              </a:rPr>
              <a:t>a</a:t>
            </a:r>
            <a:r>
              <a:rPr lang="en" altLang="zh-TW" sz="1800" dirty="0">
                <a:effectLst/>
              </a:rPr>
              <a:t>(255, 0, 0, </a:t>
            </a:r>
            <a:r>
              <a:rPr lang="en" altLang="zh-TW" sz="1800" dirty="0">
                <a:solidFill>
                  <a:srgbClr val="0070C0"/>
                </a:solidFill>
                <a:effectLst/>
              </a:rPr>
              <a:t>0.5</a:t>
            </a:r>
            <a:r>
              <a:rPr lang="en" altLang="zh-TW" sz="1800" dirty="0">
                <a:effectLst/>
              </a:rPr>
              <a:t>)" - (</a:t>
            </a:r>
            <a:r>
              <a:rPr lang="en" altLang="zh-TW" sz="1800" dirty="0">
                <a:solidFill>
                  <a:srgbClr val="0070C0"/>
                </a:solidFill>
                <a:effectLst/>
              </a:rPr>
              <a:t>1 is opaque, 0 is transparent</a:t>
            </a:r>
            <a:r>
              <a:rPr lang="en" altLang="zh-TW" sz="1800" dirty="0">
                <a:effectLst/>
              </a:rPr>
              <a:t>)</a:t>
            </a:r>
          </a:p>
          <a:p>
            <a:pPr marL="0" indent="0">
              <a:buNone/>
            </a:pPr>
            <a:endParaRPr lang="en" altLang="zh-TW" sz="1800" dirty="0"/>
          </a:p>
          <a:p>
            <a:r>
              <a:rPr lang="en" altLang="zh-TW" sz="1800" dirty="0">
                <a:effectLst/>
              </a:rPr>
              <a:t>Code Sector: </a:t>
            </a:r>
            <a:r>
              <a:rPr kumimoji="1" lang="en-US" altLang="zh-TW" sz="1800" dirty="0">
                <a:solidFill>
                  <a:schemeClr val="accent1"/>
                </a:solidFill>
              </a:rPr>
              <a:t>#</a:t>
            </a:r>
            <a:r>
              <a:rPr kumimoji="1" lang="zh-TW" altLang="en-US" sz="1800" dirty="0">
                <a:solidFill>
                  <a:schemeClr val="accent1"/>
                </a:solidFill>
              </a:rPr>
              <a:t> 後為該段代碼解釋</a:t>
            </a:r>
            <a:endParaRPr lang="en" altLang="zh-TW" sz="1800" dirty="0">
              <a:effectLst/>
            </a:endParaRPr>
          </a:p>
          <a:p>
            <a:pPr marL="0" indent="0">
              <a:buNone/>
            </a:pPr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6720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9C65C0D0-500E-BA05-665E-EB4FACD6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5" y="890796"/>
            <a:ext cx="10625667" cy="5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44"/>
            <a:ext cx="10515600" cy="606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1. Functions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(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def</a:t>
            </a:r>
            <a:r>
              <a:rPr kumimoji="1" lang="en-US" altLang="zh-TW" sz="1800" dirty="0" err="1"/>
              <a:t>,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return</a:t>
            </a:r>
            <a:r>
              <a:rPr kumimoji="1" lang="en-US" altLang="zh-TW" sz="1800" dirty="0"/>
              <a:t>)</a:t>
            </a:r>
            <a:endParaRPr kumimoji="1" lang="zh-TW" altLang="en-US" sz="1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35423C1-948F-EC25-2112-BCF32AA1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1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</a:p>
        </p:txBody>
      </p:sp>
      <p:pic>
        <p:nvPicPr>
          <p:cNvPr id="6" name="圖片 5" descr="一張含有 文字, 字型, 行, 螢幕擷取畫面 的圖片&#10;&#10;自動產生的描述">
            <a:extLst>
              <a:ext uri="{FF2B5EF4-FFF2-40B4-BE49-F238E27FC236}">
                <a16:creationId xmlns:a16="http://schemas.microsoft.com/office/drawing/2014/main" id="{614FE942-C6CC-E42B-FF1E-00F5DD98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242"/>
            <a:ext cx="7772400" cy="22766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3BF5A4-BB0B-83B8-4533-62284284329A}"/>
              </a:ext>
            </a:extLst>
          </p:cNvPr>
          <p:cNvSpPr txBox="1"/>
          <p:nvPr/>
        </p:nvSpPr>
        <p:spPr>
          <a:xfrm>
            <a:off x="3068444" y="3510640"/>
            <a:ext cx="178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輸出結果為</a:t>
            </a:r>
            <a:r>
              <a:rPr kumimoji="1" lang="en-US" altLang="zh-TW" dirty="0"/>
              <a:t>12</a:t>
            </a:r>
            <a:endParaRPr kumimoji="1"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6DC89C3-3D9F-3A59-30AC-351FA55403AE}"/>
              </a:ext>
            </a:extLst>
          </p:cNvPr>
          <p:cNvSpPr txBox="1">
            <a:spLocks/>
          </p:cNvSpPr>
          <p:nvPr/>
        </p:nvSpPr>
        <p:spPr>
          <a:xfrm>
            <a:off x="838200" y="4403471"/>
            <a:ext cx="10515600" cy="606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 優點：</a:t>
            </a:r>
            <a:r>
              <a:rPr lang="zh-TW" altLang="en-US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可以在程序中的多個地方調用函數</a:t>
            </a:r>
            <a:r>
              <a:rPr kumimoji="1" lang="zh-TW" altLang="en-US" sz="1800" dirty="0"/>
              <a:t>（</a:t>
            </a:r>
            <a:r>
              <a:rPr kumimoji="1" lang="en-US" altLang="zh-TW" sz="1800" dirty="0"/>
              <a:t>call</a:t>
            </a:r>
            <a:r>
              <a:rPr kumimoji="1" lang="zh-TW" altLang="en-US" sz="1800" dirty="0"/>
              <a:t>），不需重複撰寫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BDD395D-FB33-B4A9-89E4-9352DD8A5F77}"/>
              </a:ext>
            </a:extLst>
          </p:cNvPr>
          <p:cNvSpPr txBox="1">
            <a:spLocks/>
          </p:cNvSpPr>
          <p:nvPr/>
        </p:nvSpPr>
        <p:spPr>
          <a:xfrm>
            <a:off x="838200" y="5009938"/>
            <a:ext cx="10515600" cy="1159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800" dirty="0"/>
              <a:t>2. Viz mode (in </a:t>
            </a:r>
            <a:r>
              <a:rPr kumimoji="1" lang="en-US" altLang="zh-TW" sz="1800" dirty="0" err="1"/>
              <a:t>Codeskulptor</a:t>
            </a:r>
            <a:r>
              <a:rPr kumimoji="1" lang="en-US" altLang="zh-TW" sz="1800" dirty="0"/>
              <a:t>) : </a:t>
            </a:r>
          </a:p>
          <a:p>
            <a:pPr marL="0" indent="0">
              <a:buNone/>
            </a:pPr>
            <a:r>
              <a:rPr kumimoji="1" lang="zh-TW" altLang="en-US" sz="1800" dirty="0"/>
              <a:t>教導使用</a:t>
            </a:r>
            <a:r>
              <a:rPr kumimoji="1" lang="en-US" altLang="zh-TW" sz="1800" dirty="0"/>
              <a:t>viz mode</a:t>
            </a:r>
            <a:r>
              <a:rPr kumimoji="1" lang="zh-TW" altLang="en-US" sz="1800" dirty="0"/>
              <a:t>來檢查程式代碼，可看出運行過程，更易查找問題處</a:t>
            </a:r>
          </a:p>
        </p:txBody>
      </p:sp>
    </p:spTree>
    <p:extLst>
      <p:ext uri="{BB962C8B-B14F-4D97-AF65-F5344CB8AC3E}">
        <p14:creationId xmlns:p14="http://schemas.microsoft.com/office/powerpoint/2010/main" val="409253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5781827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5. Mini project “Space ship game”: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URL: </a:t>
            </a:r>
            <a:r>
              <a:rPr kumimoji="1" lang="zh-TW" altLang="en-US" sz="1800" b="1" dirty="0">
                <a:latin typeface="+mn-ea"/>
              </a:rPr>
              <a:t>原本的連結檔案好像沒儲存到，寫的程式碼被網站重置了</a:t>
            </a:r>
            <a:endParaRPr kumimoji="1" lang="en-US" altLang="zh-TW" sz="1800" dirty="0">
              <a:solidFill>
                <a:schemeClr val="accent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b="1" dirty="0">
                <a:latin typeface="+mn-ea"/>
              </a:rPr>
              <a:t>練習重點：</a:t>
            </a:r>
            <a:endParaRPr kumimoji="1" lang="en-US" altLang="zh-TW" sz="1800" b="1" dirty="0">
              <a:latin typeface="+mn-ea"/>
            </a:endParaRPr>
          </a:p>
          <a:p>
            <a:pPr algn="l"/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Global &amp; local variable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 的使用</a:t>
            </a:r>
          </a:p>
          <a:p>
            <a:pPr marL="0" indent="0" algn="l">
              <a:buNone/>
            </a:pPr>
            <a:r>
              <a:rPr lang="en" altLang="zh-TW" sz="1800" i="0" u="none" strike="noStrike" dirty="0">
                <a:solidFill>
                  <a:srgbClr val="000000"/>
                </a:solidFill>
                <a:effectLst/>
              </a:rPr>
              <a:t>- score</a:t>
            </a:r>
            <a:r>
              <a:rPr lang="zh-TW" altLang="en" sz="1800" i="0" u="none" strike="noStrike" dirty="0">
                <a:solidFill>
                  <a:srgbClr val="000000"/>
                </a:solidFill>
                <a:effectLst/>
              </a:rPr>
              <a:t>、</a:t>
            </a:r>
            <a:r>
              <a:rPr lang="en" altLang="zh-TW" sz="1800" i="0" u="none" strike="noStrike" dirty="0">
                <a:solidFill>
                  <a:srgbClr val="000000"/>
                </a:solidFill>
                <a:effectLst/>
              </a:rPr>
              <a:t>lives 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和 </a:t>
            </a:r>
            <a:r>
              <a:rPr lang="en" altLang="zh-TW" sz="1800" i="0" u="none" strike="noStrike" dirty="0">
                <a:solidFill>
                  <a:srgbClr val="000000"/>
                </a:solidFill>
                <a:effectLst/>
              </a:rPr>
              <a:t>time</a:t>
            </a:r>
            <a:r>
              <a:rPr lang="zh-TW" altLang="en" sz="180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zh-TW" altLang="en-US" sz="1800" dirty="0">
                <a:solidFill>
                  <a:srgbClr val="000000"/>
                </a:solidFill>
              </a:rPr>
              <a:t>紀錄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玩家得分、剩餘生命和遊戲時間</a:t>
            </a:r>
            <a:endParaRPr lang="en-US" altLang="zh-TW" sz="1800" i="0" u="none" strike="noStrike" dirty="0">
              <a:solidFill>
                <a:srgbClr val="000000"/>
              </a:solidFill>
              <a:effectLst/>
            </a:endParaRPr>
          </a:p>
          <a:p>
            <a:endParaRPr lang="zh-TW" altLang="en-US" sz="1800" i="0" u="none" strike="noStrike" dirty="0">
              <a:solidFill>
                <a:srgbClr val="000000"/>
              </a:solidFill>
              <a:effectLst/>
            </a:endParaRPr>
          </a:p>
          <a:p>
            <a:r>
              <a:rPr kumimoji="1" lang="en-US" altLang="zh-TW" sz="1800" dirty="0"/>
              <a:t>Class </a:t>
            </a:r>
            <a:r>
              <a:rPr kumimoji="1" lang="zh-TW" altLang="en-US" sz="1800" dirty="0"/>
              <a:t>的使用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Space ship class </a:t>
            </a:r>
            <a:r>
              <a:rPr kumimoji="1" lang="zh-TW" altLang="en-US" sz="1800" dirty="0"/>
              <a:t>（前幾頁提及）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Sprite class</a:t>
            </a:r>
            <a:r>
              <a:rPr kumimoji="1" lang="zh-TW" altLang="en-US" sz="1800" dirty="0"/>
              <a:t> （前幾頁提及）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Image info class</a:t>
            </a:r>
          </a:p>
          <a:p>
            <a:pPr marL="0" indent="0">
              <a:buNone/>
            </a:pPr>
            <a:endParaRPr kumimoji="1" lang="en-US" altLang="zh-TW" sz="1800" dirty="0"/>
          </a:p>
          <a:p>
            <a:r>
              <a:rPr kumimoji="1" lang="zh-TW" altLang="en-US" sz="1800" dirty="0"/>
              <a:t>角度 ＆ 向量</a:t>
            </a:r>
            <a:endParaRPr kumimoji="1" lang="en-US" altLang="zh-TW" sz="1800" dirty="0"/>
          </a:p>
          <a:p>
            <a:pPr marL="0" indent="0">
              <a:buNone/>
            </a:pPr>
            <a:r>
              <a:rPr lang="en" altLang="zh-TW" sz="1800" dirty="0"/>
              <a:t>- </a:t>
            </a:r>
            <a:r>
              <a:rPr lang="en" altLang="zh-TW" sz="1800" dirty="0" err="1"/>
              <a:t>angle_to_vector</a:t>
            </a:r>
            <a:r>
              <a:rPr lang="zh-TW" altLang="en" sz="1800" dirty="0"/>
              <a:t>：</a:t>
            </a:r>
            <a:r>
              <a:rPr lang="zh-TW" altLang="en-US" sz="1800" dirty="0"/>
              <a:t>將角度轉換為向量</a:t>
            </a:r>
            <a:endParaRPr lang="en-US" altLang="zh-TW" sz="1800" dirty="0"/>
          </a:p>
          <a:p>
            <a:pPr marL="0" indent="0">
              <a:buNone/>
            </a:pPr>
            <a:r>
              <a:rPr lang="en" altLang="zh-TW" sz="1800" dirty="0"/>
              <a:t>- </a:t>
            </a:r>
            <a:r>
              <a:rPr lang="en" altLang="zh-TW" sz="1800" dirty="0" err="1"/>
              <a:t>dist</a:t>
            </a:r>
            <a:r>
              <a:rPr lang="zh-TW" altLang="en" sz="1800" dirty="0"/>
              <a:t>：</a:t>
            </a:r>
            <a:r>
              <a:rPr lang="zh-TW" altLang="en-US" sz="1800" dirty="0"/>
              <a:t>計算兩點之間的距離</a:t>
            </a:r>
            <a:endParaRPr kumimoji="1"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76707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5781827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</a:rPr>
              <a:t>鍵盤按鍵事件處理 </a:t>
            </a:r>
            <a:r>
              <a:rPr lang="en-US" altLang="zh-TW" sz="1800" dirty="0">
                <a:solidFill>
                  <a:srgbClr val="000000"/>
                </a:solidFill>
              </a:rPr>
              <a:t>Button Handler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</a:rPr>
              <a:t>down</a:t>
            </a:r>
            <a:r>
              <a:rPr lang="zh-TW" altLang="en" sz="1800" b="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處理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 Button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事件以控制飛船的旋轉、推進和發射導彈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</a:rPr>
              <a:t>up</a:t>
            </a:r>
            <a:r>
              <a:rPr lang="zh-TW" altLang="en" sz="1800" b="0" i="0" u="none" strike="noStrike" dirty="0">
                <a:solidFill>
                  <a:srgbClr val="000000"/>
                </a:solidFill>
                <a:effectLst/>
              </a:rPr>
              <a:t>：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鬆開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</a:rPr>
              <a:t> Button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</a:rPr>
              <a:t>以停止飛船的旋轉和推進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000000"/>
              </a:solidFill>
            </a:endParaRPr>
          </a:p>
          <a:p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導入音訊 </a:t>
            </a:r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Sound handler</a:t>
            </a:r>
          </a:p>
          <a:p>
            <a:endParaRPr lang="en-US" altLang="zh-TW" sz="1800" dirty="0">
              <a:solidFill>
                <a:srgbClr val="000000"/>
              </a:solidFill>
            </a:endParaRPr>
          </a:p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繪製和更新遊戲狀態 </a:t>
            </a:r>
            <a:r>
              <a:rPr lang="en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draw</a:t>
            </a:r>
            <a:r>
              <a:rPr lang="zh-TW" altLang="en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：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>
              <a:buNone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動畫化背景，繪製</a:t>
            </a:r>
            <a:r>
              <a:rPr lang="zh-TW" altLang="en-US" sz="1800" dirty="0">
                <a:solidFill>
                  <a:srgbClr val="000000"/>
                </a:solidFill>
                <a:latin typeface="-webkit-standard"/>
              </a:rPr>
              <a:t>、更新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飛船和隕石狀態，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draw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玩家的生命和得分。 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00"/>
                </a:solidFill>
                <a:latin typeface="-webkit-standard"/>
              </a:rPr>
              <a:t>- </a:t>
            </a:r>
            <a:r>
              <a:rPr lang="en" altLang="zh-TW" sz="1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rock_spawner</a:t>
            </a:r>
            <a:r>
              <a:rPr lang="zh-TW" altLang="en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：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定時器處理程序，隨機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(random)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生成新的小行星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位置、速度和角度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0000"/>
              </a:solidFill>
              <a:latin typeface="-webkit-standard"/>
            </a:endParaRPr>
          </a:p>
          <a:p>
            <a:r>
              <a:rPr lang="zh-TW" altLang="en-US" sz="1800" dirty="0">
                <a:solidFill>
                  <a:srgbClr val="000000"/>
                </a:solidFill>
                <a:latin typeface="-webkit-standard"/>
              </a:rPr>
              <a:t>定時</a:t>
            </a:r>
            <a:r>
              <a:rPr lang="en-US" altLang="zh-TW" sz="1800" dirty="0">
                <a:solidFill>
                  <a:srgbClr val="000000"/>
                </a:solidFill>
                <a:latin typeface="-webkit-standard"/>
              </a:rPr>
              <a:t> Set a Timer (Week3 Review)</a:t>
            </a:r>
            <a:endParaRPr lang="en-US" altLang="zh-TW" sz="1800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zh-TW" sz="1800" dirty="0">
              <a:solidFill>
                <a:srgbClr val="000000"/>
              </a:solidFill>
            </a:endParaRPr>
          </a:p>
          <a:p>
            <a:endParaRPr lang="zh-TW" altLang="en-US" sz="180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509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8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24066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zh-TW" sz="1800" dirty="0"/>
              <a:t>Set</a:t>
            </a:r>
          </a:p>
          <a:p>
            <a:r>
              <a:rPr kumimoji="1" lang="en-US" altLang="zh-TW" sz="1800" dirty="0"/>
              <a:t>Lists : Ordered Sequence</a:t>
            </a:r>
          </a:p>
          <a:p>
            <a:r>
              <a:rPr kumimoji="1" lang="en-US" altLang="zh-TW" sz="1800" dirty="0"/>
              <a:t>Dictionary: Key </a:t>
            </a:r>
            <a:r>
              <a:rPr kumimoji="1" lang="en-US" altLang="zh-TW" sz="1800" dirty="0">
                <a:sym typeface="Wingdings" pitchFamily="2" charset="2"/>
              </a:rPr>
              <a:t> Value mapping</a:t>
            </a:r>
            <a:endParaRPr kumimoji="1" lang="en-US" altLang="zh-TW" sz="1800" dirty="0"/>
          </a:p>
          <a:p>
            <a:r>
              <a:rPr kumimoji="1" lang="en-US" altLang="zh-TW" sz="1800" dirty="0"/>
              <a:t>Set: </a:t>
            </a:r>
            <a:r>
              <a:rPr kumimoji="1" lang="en-US" altLang="zh-TW" sz="1800" dirty="0">
                <a:solidFill>
                  <a:schemeClr val="accent1"/>
                </a:solidFill>
              </a:rPr>
              <a:t>Unordered </a:t>
            </a:r>
            <a:r>
              <a:rPr kumimoji="1" lang="en-US" altLang="zh-TW" sz="1800" dirty="0"/>
              <a:t>collection of data without Duplicates</a:t>
            </a:r>
            <a:r>
              <a:rPr kumimoji="1" lang="zh-TW" altLang="en-US" sz="1800" dirty="0"/>
              <a:t>重複值</a:t>
            </a:r>
            <a:endParaRPr kumimoji="1" lang="en-US" altLang="zh-TW" sz="1800" dirty="0"/>
          </a:p>
          <a:p>
            <a:endParaRPr kumimoji="1" lang="en-US" altLang="zh-TW" sz="1800" dirty="0"/>
          </a:p>
          <a:p>
            <a:r>
              <a:rPr kumimoji="1" lang="zh-TW" altLang="en-US" sz="1800" dirty="0"/>
              <a:t>即使有重複值也只會</a:t>
            </a:r>
            <a:r>
              <a:rPr kumimoji="1" lang="en-US" altLang="zh-TW" sz="1800" dirty="0"/>
              <a:t>print</a:t>
            </a:r>
            <a:r>
              <a:rPr kumimoji="1" lang="zh-TW" altLang="en-US" sz="1800" dirty="0"/>
              <a:t>一次：</a:t>
            </a:r>
            <a:endParaRPr kumimoji="1" lang="en-US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A6A15-1042-189D-DFEF-86A76580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55" y="3931355"/>
            <a:ext cx="7772400" cy="822960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2A596C-C72C-DF34-D415-DA438799FBB6}"/>
              </a:ext>
            </a:extLst>
          </p:cNvPr>
          <p:cNvSpPr txBox="1">
            <a:spLocks/>
          </p:cNvSpPr>
          <p:nvPr/>
        </p:nvSpPr>
        <p:spPr>
          <a:xfrm>
            <a:off x="838200" y="4963763"/>
            <a:ext cx="10515600" cy="152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1800" dirty="0"/>
              <a:t>可以用</a:t>
            </a:r>
            <a:r>
              <a:rPr kumimoji="1" lang="en-US" altLang="zh-TW" sz="1800" dirty="0"/>
              <a:t>add method</a:t>
            </a:r>
            <a:r>
              <a:rPr kumimoji="1" lang="zh-TW" altLang="en-US" sz="1800" dirty="0"/>
              <a:t>新增值，但無法</a:t>
            </a:r>
            <a:r>
              <a:rPr kumimoji="1" lang="en-US" altLang="zh-TW" sz="1800" dirty="0"/>
              <a:t> add.</a:t>
            </a:r>
            <a:r>
              <a:rPr kumimoji="1" lang="zh-TW" altLang="en-US" sz="1800" dirty="0"/>
              <a:t> 重複值到同一個</a:t>
            </a:r>
            <a:r>
              <a:rPr kumimoji="1" lang="en-US" altLang="zh-TW" sz="1800" dirty="0"/>
              <a:t> Set</a:t>
            </a:r>
            <a:r>
              <a:rPr kumimoji="1" lang="zh-TW" altLang="en-US" sz="1800" dirty="0"/>
              <a:t> 裡面</a:t>
            </a:r>
            <a:endParaRPr kumimoji="1" lang="en-US" altLang="zh-TW" sz="1800" dirty="0"/>
          </a:p>
          <a:p>
            <a:r>
              <a:rPr kumimoji="1" lang="zh-TW" altLang="en-US" sz="1800" dirty="0"/>
              <a:t>可以查找值</a:t>
            </a:r>
            <a:endParaRPr kumimoji="1" lang="en-US" altLang="zh-TW" sz="1800" dirty="0"/>
          </a:p>
        </p:txBody>
      </p:sp>
      <p:pic>
        <p:nvPicPr>
          <p:cNvPr id="14" name="圖片 13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BF2DE931-9A3F-0004-6682-44C2AD6F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84" y="5442655"/>
            <a:ext cx="4026605" cy="8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439361"/>
          </a:xfrm>
        </p:spPr>
        <p:txBody>
          <a:bodyPr>
            <a:normAutofit/>
          </a:bodyPr>
          <a:lstStyle/>
          <a:p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透過定義函數移除 </a:t>
            </a:r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Set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 中，首字母為 </a:t>
            </a:r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’W’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 的元素</a:t>
            </a: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B8DA981-7DA3-02C5-B08E-C6205A8A2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83" y="1069622"/>
            <a:ext cx="4952207" cy="3107267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73D4814-A7B8-3B70-4C23-00594A92DBFF}"/>
              </a:ext>
            </a:extLst>
          </p:cNvPr>
          <p:cNvSpPr txBox="1">
            <a:spLocks/>
          </p:cNvSpPr>
          <p:nvPr/>
        </p:nvSpPr>
        <p:spPr>
          <a:xfrm>
            <a:off x="838200" y="4665133"/>
            <a:ext cx="10515600" cy="1644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>
                <a:solidFill>
                  <a:srgbClr val="000000"/>
                </a:solidFill>
              </a:rPr>
              <a:t>2. Collision </a:t>
            </a:r>
            <a:r>
              <a:rPr lang="zh-TW" altLang="en-US" sz="1800" dirty="0">
                <a:solidFill>
                  <a:srgbClr val="000000"/>
                </a:solidFill>
              </a:rPr>
              <a:t>碰撞的判定</a:t>
            </a:r>
            <a:endParaRPr lang="en-US" altLang="zh-TW" sz="1800" dirty="0">
              <a:solidFill>
                <a:srgbClr val="000000"/>
              </a:solidFill>
            </a:endParaRPr>
          </a:p>
          <a:p>
            <a:r>
              <a:rPr lang="zh-TW" altLang="en-US" sz="1800" dirty="0">
                <a:solidFill>
                  <a:srgbClr val="000000"/>
                </a:solidFill>
              </a:rPr>
              <a:t>設兩物件中心之間的距離 </a:t>
            </a:r>
            <a:r>
              <a:rPr lang="en-US" altLang="zh-TW" sz="1800" dirty="0">
                <a:solidFill>
                  <a:srgbClr val="000000"/>
                </a:solidFill>
              </a:rPr>
              <a:t>= d</a:t>
            </a:r>
          </a:p>
          <a:p>
            <a:r>
              <a:rPr lang="zh-TW" altLang="en-US" sz="1800" dirty="0">
                <a:solidFill>
                  <a:srgbClr val="000000"/>
                </a:solidFill>
              </a:rPr>
              <a:t>物件</a:t>
            </a:r>
            <a:r>
              <a:rPr lang="en-US" altLang="zh-TW" sz="1800" dirty="0">
                <a:solidFill>
                  <a:srgbClr val="000000"/>
                </a:solidFill>
              </a:rPr>
              <a:t>1</a:t>
            </a:r>
            <a:r>
              <a:rPr lang="zh-TW" altLang="en-US" sz="1800" dirty="0">
                <a:solidFill>
                  <a:srgbClr val="000000"/>
                </a:solidFill>
              </a:rPr>
              <a:t> 半徑 </a:t>
            </a:r>
            <a:r>
              <a:rPr lang="en-US" altLang="zh-TW" sz="1800" dirty="0">
                <a:solidFill>
                  <a:srgbClr val="000000"/>
                </a:solidFill>
              </a:rPr>
              <a:t>r1</a:t>
            </a:r>
            <a:r>
              <a:rPr lang="zh-TW" altLang="en-US" sz="1800" dirty="0">
                <a:solidFill>
                  <a:srgbClr val="000000"/>
                </a:solidFill>
              </a:rPr>
              <a:t>；物件</a:t>
            </a:r>
            <a:r>
              <a:rPr lang="en-US" altLang="zh-TW" sz="1800" dirty="0">
                <a:solidFill>
                  <a:srgbClr val="000000"/>
                </a:solidFill>
              </a:rPr>
              <a:t>2</a:t>
            </a:r>
            <a:r>
              <a:rPr lang="zh-TW" altLang="en-US" sz="1800" dirty="0">
                <a:solidFill>
                  <a:srgbClr val="000000"/>
                </a:solidFill>
              </a:rPr>
              <a:t> 半徑 </a:t>
            </a:r>
            <a:r>
              <a:rPr lang="en-US" altLang="zh-TW" sz="1800" dirty="0">
                <a:solidFill>
                  <a:srgbClr val="000000"/>
                </a:solidFill>
              </a:rPr>
              <a:t>r2</a:t>
            </a:r>
          </a:p>
          <a:p>
            <a:r>
              <a:rPr lang="zh-TW" altLang="en-US" sz="1800" dirty="0">
                <a:solidFill>
                  <a:srgbClr val="000000"/>
                </a:solidFill>
              </a:rPr>
              <a:t>當</a:t>
            </a:r>
            <a:r>
              <a:rPr lang="en-US" altLang="zh-TW" sz="1800" dirty="0">
                <a:solidFill>
                  <a:srgbClr val="000000"/>
                </a:solidFill>
              </a:rPr>
              <a:t> d &lt;= r1 + r2 </a:t>
            </a:r>
            <a:r>
              <a:rPr lang="zh-TW" altLang="en-US" sz="1800" dirty="0">
                <a:solidFill>
                  <a:srgbClr val="000000"/>
                </a:solidFill>
              </a:rPr>
              <a:t>時，判定為碰撞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336B7-26B8-7A92-EE8A-9872C5442C86}"/>
              </a:ext>
            </a:extLst>
          </p:cNvPr>
          <p:cNvSpPr txBox="1"/>
          <p:nvPr/>
        </p:nvSpPr>
        <p:spPr>
          <a:xfrm>
            <a:off x="12846756" y="-1806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 descr="一張含有 宇宙, space, 星星, 太空 的圖片&#10;&#10;自動產生的描述">
            <a:extLst>
              <a:ext uri="{FF2B5EF4-FFF2-40B4-BE49-F238E27FC236}">
                <a16:creationId xmlns:a16="http://schemas.microsoft.com/office/drawing/2014/main" id="{2C220F0A-80BC-D5EE-C389-2FAB6DD8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41" y="3510844"/>
            <a:ext cx="3588996" cy="2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81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956A645-A798-E799-96BA-EB5E5A57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9" y="370729"/>
            <a:ext cx="8878858" cy="3493637"/>
          </a:xfrm>
          <a:prstGeom prst="rect">
            <a:avLst/>
          </a:prstGeom>
        </p:spPr>
      </p:pic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38906FD8-025F-073A-CAA4-C7B25D70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0" y="4027923"/>
            <a:ext cx="8991600" cy="243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85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5781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00"/>
                </a:solidFill>
              </a:rPr>
              <a:t>3. Animation</a:t>
            </a:r>
            <a:r>
              <a:rPr lang="zh-TW" altLang="en-US" sz="1800" dirty="0">
                <a:solidFill>
                  <a:srgbClr val="000000"/>
                </a:solidFill>
              </a:rPr>
              <a:t> （</a:t>
            </a:r>
            <a:r>
              <a:rPr lang="en-US" altLang="zh-TW" sz="1800" dirty="0">
                <a:solidFill>
                  <a:srgbClr val="000000"/>
                </a:solidFill>
              </a:rPr>
              <a:t>Example: Explosion</a:t>
            </a:r>
            <a:r>
              <a:rPr lang="zh-TW" altLang="en-US" sz="1800" dirty="0">
                <a:solidFill>
                  <a:srgbClr val="000000"/>
                </a:solidFill>
              </a:rPr>
              <a:t>）</a:t>
            </a:r>
            <a:r>
              <a:rPr lang="en-US" altLang="zh-TW" sz="1800" dirty="0">
                <a:solidFill>
                  <a:srgbClr val="000000"/>
                </a:solidFill>
              </a:rPr>
              <a:t> </a:t>
            </a:r>
            <a:endParaRPr lang="zh-TW" altLang="en-US" sz="180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627160F-0D78-AF40-E83B-7DC270FC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7" y="1071158"/>
            <a:ext cx="10349925" cy="426412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BC7A9F-0BB0-D8DC-0CAB-022DD90B3234}"/>
              </a:ext>
            </a:extLst>
          </p:cNvPr>
          <p:cNvSpPr txBox="1"/>
          <p:nvPr/>
        </p:nvSpPr>
        <p:spPr>
          <a:xfrm>
            <a:off x="6317424" y="1660801"/>
            <a:ext cx="361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</a:rPr>
              <a:t>＃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9 * 9 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共 </a:t>
            </a:r>
            <a:r>
              <a:rPr kumimoji="1" lang="en-US" altLang="zh-TW" sz="1200" b="1" dirty="0">
                <a:solidFill>
                  <a:schemeClr val="accent1"/>
                </a:solidFill>
              </a:rPr>
              <a:t>81</a:t>
            </a:r>
            <a:r>
              <a:rPr kumimoji="1" lang="zh-TW" altLang="en-US" sz="1200" b="1" dirty="0">
                <a:solidFill>
                  <a:schemeClr val="accent1"/>
                </a:solidFill>
              </a:rPr>
              <a:t> 張圖</a:t>
            </a:r>
            <a:endParaRPr kumimoji="1" lang="en-US" altLang="zh-TW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8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261741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4. Mini project “</a:t>
            </a:r>
            <a:r>
              <a:rPr kumimoji="1" lang="en-US" altLang="zh-TW" sz="1800" b="1" dirty="0" err="1"/>
              <a:t>RiceRocks</a:t>
            </a:r>
            <a:r>
              <a:rPr kumimoji="1" lang="en-US" altLang="zh-TW" sz="1800" b="1" dirty="0"/>
              <a:t> game”: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1800" b="1" dirty="0"/>
              <a:t>URL: </a:t>
            </a:r>
            <a:r>
              <a:rPr kumimoji="1" lang="en" altLang="zh-TW" sz="1800" b="1" dirty="0">
                <a:hlinkClick r:id="rId2"/>
              </a:rPr>
              <a:t>https://py2.codeskulptor.org/#user51_S1h4swD0LxzL2Jo_0.py</a:t>
            </a:r>
            <a:endParaRPr kumimoji="1" lang="en" altLang="zh-TW" sz="1800" b="1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b="1" dirty="0">
                <a:latin typeface="+mn-ea"/>
              </a:rPr>
              <a:t>練習重點：</a:t>
            </a:r>
            <a:r>
              <a:rPr kumimoji="1" lang="zh-TW" altLang="en-US" sz="1800" dirty="0">
                <a:latin typeface="+mn-ea"/>
              </a:rPr>
              <a:t>沿用上週的 </a:t>
            </a:r>
            <a:r>
              <a:rPr kumimoji="1" lang="en-US" altLang="zh-TW" sz="1800" dirty="0">
                <a:latin typeface="+mn-ea"/>
              </a:rPr>
              <a:t>project</a:t>
            </a:r>
            <a:r>
              <a:rPr kumimoji="1" lang="zh-TW" altLang="en-US" sz="1800" dirty="0">
                <a:latin typeface="+mn-ea"/>
              </a:rPr>
              <a:t> 加入碰撞、動畫</a:t>
            </a:r>
            <a:endParaRPr kumimoji="1" lang="en-US" altLang="zh-TW" sz="1800" dirty="0">
              <a:latin typeface="+mn-ea"/>
            </a:endParaRPr>
          </a:p>
          <a:p>
            <a:endParaRPr kumimoji="1" lang="en-US" altLang="zh-TW" sz="1800" dirty="0">
              <a:latin typeface="+mn-ea"/>
            </a:endParaRPr>
          </a:p>
          <a:p>
            <a:r>
              <a:rPr kumimoji="1" lang="zh-TW" altLang="en-US" sz="1800" dirty="0">
                <a:latin typeface="+mn-ea"/>
              </a:rPr>
              <a:t>碰撞的判定</a:t>
            </a:r>
            <a:r>
              <a:rPr kumimoji="1" lang="en-US" altLang="zh-TW" sz="1800" dirty="0">
                <a:latin typeface="+mn-ea"/>
              </a:rPr>
              <a:t>:</a:t>
            </a:r>
            <a:r>
              <a:rPr kumimoji="1" lang="zh-TW" altLang="en-US" sz="1800" dirty="0">
                <a:latin typeface="+mn-ea"/>
              </a:rPr>
              <a:t> 當兩者的距離</a:t>
            </a:r>
            <a:r>
              <a:rPr kumimoji="1" lang="en-US" altLang="zh-TW" sz="1800" dirty="0">
                <a:latin typeface="+mn-ea"/>
              </a:rPr>
              <a:t> &lt;=</a:t>
            </a:r>
            <a:r>
              <a:rPr kumimoji="1" lang="zh-TW" altLang="en-US" sz="1800" dirty="0">
                <a:latin typeface="+mn-ea"/>
              </a:rPr>
              <a:t> 兩者的半經</a:t>
            </a:r>
            <a:r>
              <a:rPr kumimoji="1" lang="en-US" altLang="zh-TW" sz="1800" dirty="0">
                <a:latin typeface="+mn-ea"/>
              </a:rPr>
              <a:t> (radius) </a:t>
            </a:r>
            <a:r>
              <a:rPr kumimoji="1" lang="zh-TW" altLang="en-US" sz="1800" dirty="0">
                <a:latin typeface="+mn-ea"/>
              </a:rPr>
              <a:t>時</a:t>
            </a:r>
            <a:endParaRPr kumimoji="1" lang="en-US" altLang="zh-TW" sz="1800" dirty="0">
              <a:latin typeface="+mn-ea"/>
            </a:endParaRPr>
          </a:p>
          <a:p>
            <a:endParaRPr kumimoji="1" lang="en-US" altLang="zh-TW" sz="1800" dirty="0">
              <a:latin typeface="+mn-ea"/>
            </a:endParaRPr>
          </a:p>
          <a:p>
            <a:endParaRPr kumimoji="1" lang="en-US" altLang="zh-TW" sz="1800" dirty="0"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62B5C4-4DA0-C78E-D157-E5310993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5439"/>
            <a:ext cx="7772400" cy="899781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AEF2594-65FB-8251-A54B-72FF0520526E}"/>
              </a:ext>
            </a:extLst>
          </p:cNvPr>
          <p:cNvSpPr txBox="1">
            <a:spLocks/>
          </p:cNvSpPr>
          <p:nvPr/>
        </p:nvSpPr>
        <p:spPr>
          <a:xfrm>
            <a:off x="838200" y="3998160"/>
            <a:ext cx="10515600" cy="405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1800" dirty="0"/>
              <a:t>隨機生成隕石，賦予隨機向量、條件限制</a:t>
            </a:r>
            <a:endParaRPr kumimoji="1" lang="en-US" altLang="zh-TW" sz="18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91567AC-08B7-9004-1D29-DC78B99BC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5244"/>
            <a:ext cx="7772400" cy="1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940176FE-20FF-B88A-A750-1537494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0261"/>
            <a:ext cx="10515600" cy="416703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rgbClr val="000000"/>
                </a:solidFill>
              </a:rPr>
              <a:t>利用 </a:t>
            </a:r>
            <a:r>
              <a:rPr lang="en-US" altLang="zh-TW" sz="1800" dirty="0">
                <a:solidFill>
                  <a:srgbClr val="000000"/>
                </a:solidFill>
              </a:rPr>
              <a:t>Set </a:t>
            </a:r>
            <a:r>
              <a:rPr lang="zh-TW" altLang="en-US" sz="1800" dirty="0">
                <a:solidFill>
                  <a:srgbClr val="000000"/>
                </a:solidFill>
              </a:rPr>
              <a:t>做隕石碰撞時的處理（</a:t>
            </a:r>
            <a:r>
              <a:rPr lang="en-US" altLang="zh-TW" sz="1800" dirty="0">
                <a:solidFill>
                  <a:srgbClr val="000000"/>
                </a:solidFill>
              </a:rPr>
              <a:t>P34</a:t>
            </a:r>
            <a:r>
              <a:rPr lang="zh-TW" altLang="en-US" sz="1800" dirty="0">
                <a:solidFill>
                  <a:srgbClr val="000000"/>
                </a:solidFill>
              </a:rPr>
              <a:t>）</a:t>
            </a:r>
            <a:endParaRPr lang="zh-TW" altLang="en-US" sz="180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36F7576-B3C1-6CAE-727A-ED449582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41023" y="1046964"/>
            <a:ext cx="5254977" cy="1423094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6111DD8-FBF8-1F10-D709-C7215BA18D6E}"/>
              </a:ext>
            </a:extLst>
          </p:cNvPr>
          <p:cNvSpPr txBox="1">
            <a:spLocks/>
          </p:cNvSpPr>
          <p:nvPr/>
        </p:nvSpPr>
        <p:spPr>
          <a:xfrm>
            <a:off x="835377" y="2555017"/>
            <a:ext cx="10515600" cy="873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solidFill>
                  <a:srgbClr val="000000"/>
                </a:solidFill>
              </a:rPr>
              <a:t>用 </a:t>
            </a:r>
            <a:r>
              <a:rPr lang="en-US" altLang="zh-TW" sz="1800" dirty="0">
                <a:solidFill>
                  <a:srgbClr val="000000"/>
                </a:solidFill>
              </a:rPr>
              <a:t>Image</a:t>
            </a:r>
            <a:r>
              <a:rPr lang="zh-TW" altLang="en-US" sz="1800" dirty="0">
                <a:solidFill>
                  <a:srgbClr val="000000"/>
                </a:solidFill>
              </a:rPr>
              <a:t> 做出動畫效果</a:t>
            </a:r>
            <a:endParaRPr lang="en-US" altLang="zh-TW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00"/>
                </a:solidFill>
              </a:rPr>
              <a:t>-</a:t>
            </a:r>
            <a:r>
              <a:rPr lang="zh-TW" altLang="en-US" sz="1800" dirty="0">
                <a:solidFill>
                  <a:srgbClr val="000000"/>
                </a:solidFill>
              </a:rPr>
              <a:t>射擊到隕石</a:t>
            </a:r>
            <a:r>
              <a:rPr lang="en-US" altLang="zh-TW" sz="1800" dirty="0">
                <a:solidFill>
                  <a:srgbClr val="000000"/>
                </a:solidFill>
              </a:rPr>
              <a:t>&amp;</a:t>
            </a:r>
            <a:r>
              <a:rPr lang="zh-TW" altLang="en-US" sz="1800" dirty="0">
                <a:solidFill>
                  <a:srgbClr val="000000"/>
                </a:solidFill>
              </a:rPr>
              <a:t>撞擊時顯示爆炸動畫</a:t>
            </a:r>
            <a:endParaRPr lang="en-US" altLang="zh-TW" sz="1800" dirty="0">
              <a:solidFill>
                <a:srgbClr val="000000"/>
              </a:solidFill>
            </a:endParaRPr>
          </a:p>
          <a:p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8BC5FF-AC4E-0E02-5AAA-9DFF516DE312}"/>
              </a:ext>
            </a:extLst>
          </p:cNvPr>
          <p:cNvSpPr txBox="1"/>
          <p:nvPr/>
        </p:nvSpPr>
        <p:spPr>
          <a:xfrm>
            <a:off x="835376" y="3978111"/>
            <a:ext cx="50574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00"/>
                </a:solidFill>
              </a:rPr>
              <a:t>Others:</a:t>
            </a:r>
          </a:p>
          <a:p>
            <a:r>
              <a:rPr lang="en-US" altLang="zh-TW" sz="1800" dirty="0">
                <a:solidFill>
                  <a:srgbClr val="000000"/>
                </a:solidFill>
              </a:rPr>
              <a:t>-</a:t>
            </a:r>
            <a:r>
              <a:rPr lang="zh-TW" altLang="en-US" sz="1800" dirty="0">
                <a:solidFill>
                  <a:srgbClr val="000000"/>
                </a:solidFill>
              </a:rPr>
              <a:t>鍵盤按鍵事件處理 </a:t>
            </a:r>
            <a:r>
              <a:rPr lang="en-US" altLang="zh-TW" sz="1800" dirty="0">
                <a:solidFill>
                  <a:srgbClr val="000000"/>
                </a:solidFill>
              </a:rPr>
              <a:t>Button Handler</a:t>
            </a:r>
            <a:r>
              <a:rPr lang="en-US" altLang="zh-TW" dirty="0">
                <a:solidFill>
                  <a:srgbClr val="000000"/>
                </a:solidFill>
              </a:rPr>
              <a:t> (</a:t>
            </a:r>
            <a:r>
              <a:rPr lang="zh-TW" altLang="en-US" dirty="0">
                <a:solidFill>
                  <a:srgbClr val="000000"/>
                </a:solidFill>
              </a:rPr>
              <a:t>加速、旋轉、射擊</a:t>
            </a:r>
            <a:r>
              <a:rPr lang="en-US" altLang="zh-TW" dirty="0">
                <a:solidFill>
                  <a:srgbClr val="000000"/>
                </a:solidFill>
              </a:rPr>
              <a:t>…)</a:t>
            </a:r>
          </a:p>
          <a:p>
            <a:r>
              <a:rPr lang="en-US" altLang="zh-TW" sz="1800" dirty="0">
                <a:solidFill>
                  <a:srgbClr val="000000"/>
                </a:solidFill>
              </a:rPr>
              <a:t>-</a:t>
            </a:r>
            <a:r>
              <a:rPr lang="zh-TW" altLang="en-US" sz="1800" dirty="0">
                <a:solidFill>
                  <a:srgbClr val="000000"/>
                </a:solidFill>
              </a:rPr>
              <a:t>計分（計分板、碰撞時生命值</a:t>
            </a:r>
            <a:r>
              <a:rPr lang="en-US" altLang="zh-TW" sz="1800" dirty="0">
                <a:solidFill>
                  <a:srgbClr val="000000"/>
                </a:solidFill>
              </a:rPr>
              <a:t>-1</a:t>
            </a:r>
            <a:r>
              <a:rPr lang="zh-TW" altLang="en-US" sz="1800" dirty="0">
                <a:solidFill>
                  <a:srgbClr val="000000"/>
                </a:solidFill>
              </a:rPr>
              <a:t>）</a:t>
            </a:r>
            <a:endParaRPr lang="en-US" altLang="zh-TW" sz="1800" dirty="0">
              <a:solidFill>
                <a:srgbClr val="000000"/>
              </a:solidFill>
            </a:endParaRPr>
          </a:p>
          <a:p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-</a:t>
            </a:r>
            <a:r>
              <a:rPr lang="zh-TW" altLang="en-US" sz="1800" i="0" u="none" strike="noStrike" dirty="0">
                <a:solidFill>
                  <a:srgbClr val="000000"/>
                </a:solidFill>
                <a:effectLst/>
              </a:rPr>
              <a:t>導入音訊 </a:t>
            </a:r>
            <a:r>
              <a:rPr lang="en-US" altLang="zh-TW" sz="1800" i="0" u="none" strike="noStrike" dirty="0">
                <a:solidFill>
                  <a:srgbClr val="000000"/>
                </a:solidFill>
                <a:effectLst/>
              </a:rPr>
              <a:t>Sound handler</a:t>
            </a:r>
            <a:endParaRPr lang="en-US" altLang="zh-TW" sz="1800" dirty="0">
              <a:solidFill>
                <a:srgbClr val="000000"/>
              </a:solidFill>
            </a:endParaRPr>
          </a:p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繪製和更新遊戲狀態（生命值歸零時重置遊戲）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-Draw Canvas</a:t>
            </a:r>
            <a:endParaRPr lang="en-US" altLang="zh-TW" sz="180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圖片 9" descr="一張含有 宇宙, space, 圓球, 太空 的圖片&#10;&#10;自動產生的描述">
            <a:extLst>
              <a:ext uri="{FF2B5EF4-FFF2-40B4-BE49-F238E27FC236}">
                <a16:creationId xmlns:a16="http://schemas.microsoft.com/office/drawing/2014/main" id="{4DF89C08-6071-B0C0-1874-5E1A134B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77" y="2704136"/>
            <a:ext cx="4855894" cy="24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450"/>
            <a:ext cx="10515600" cy="1452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4. More Operations:</a:t>
            </a:r>
          </a:p>
          <a:p>
            <a:pPr marL="0" indent="0">
              <a:buNone/>
            </a:pPr>
            <a:r>
              <a:rPr kumimoji="1" lang="en-US" altLang="zh-TW" sz="1800" dirty="0"/>
              <a:t>- Modular Arithmetic    Ex: </a:t>
            </a:r>
            <a:r>
              <a:rPr kumimoji="1" lang="zh-TW" altLang="en-US" sz="1800" dirty="0"/>
              <a:t>用餘數計算找值</a:t>
            </a:r>
          </a:p>
        </p:txBody>
      </p:sp>
      <p:pic>
        <p:nvPicPr>
          <p:cNvPr id="5" name="圖片 4" descr="一張含有 文字, 字型, 收據, 螢幕擷取畫面 的圖片&#10;&#10;自動產生的描述">
            <a:extLst>
              <a:ext uri="{FF2B5EF4-FFF2-40B4-BE49-F238E27FC236}">
                <a16:creationId xmlns:a16="http://schemas.microsoft.com/office/drawing/2014/main" id="{CE3C911E-1D77-A695-9252-AEAD5789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04" y="2533237"/>
            <a:ext cx="6296041" cy="148852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DBC814A-4E38-8766-DB22-00FE6D3DB522}"/>
              </a:ext>
            </a:extLst>
          </p:cNvPr>
          <p:cNvSpPr txBox="1">
            <a:spLocks/>
          </p:cNvSpPr>
          <p:nvPr/>
        </p:nvSpPr>
        <p:spPr>
          <a:xfrm>
            <a:off x="838200" y="4525481"/>
            <a:ext cx="10515600" cy="1452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800" dirty="0"/>
              <a:t>5. Logic &amp; Comparison: </a:t>
            </a:r>
            <a:r>
              <a:rPr kumimoji="1" lang="en-US" altLang="zh-TW" sz="1800" dirty="0" err="1"/>
              <a:t>Boolings</a:t>
            </a:r>
            <a:r>
              <a:rPr kumimoji="1" lang="zh-TW" altLang="en-US" sz="1800" dirty="0"/>
              <a:t> 布林值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利用布林值 </a:t>
            </a:r>
            <a:r>
              <a:rPr kumimoji="1" lang="en-US" altLang="zh-TW" sz="1800" dirty="0">
                <a:solidFill>
                  <a:srgbClr val="0070C0"/>
                </a:solidFill>
              </a:rPr>
              <a:t>True &amp; False</a:t>
            </a:r>
            <a:r>
              <a:rPr kumimoji="1" lang="zh-TW" altLang="en-US" sz="1800" dirty="0">
                <a:solidFill>
                  <a:srgbClr val="0070C0"/>
                </a:solidFill>
              </a:rPr>
              <a:t> </a:t>
            </a:r>
            <a:r>
              <a:rPr kumimoji="1" lang="zh-TW" altLang="en-US" sz="1800" dirty="0"/>
              <a:t>來製造條件運行代碼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Ex: </a:t>
            </a:r>
            <a:r>
              <a:rPr kumimoji="1" lang="zh-TW" altLang="en-US" sz="1800" dirty="0"/>
              <a:t>利用 </a:t>
            </a:r>
            <a:r>
              <a:rPr kumimoji="1" lang="en-US" altLang="zh-TW" sz="1800" dirty="0">
                <a:solidFill>
                  <a:srgbClr val="0070C0"/>
                </a:solidFill>
              </a:rPr>
              <a:t>if( ), 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elif</a:t>
            </a:r>
            <a:r>
              <a:rPr kumimoji="1" lang="en-US" altLang="zh-TW" sz="1800" dirty="0">
                <a:solidFill>
                  <a:srgbClr val="0070C0"/>
                </a:solidFill>
              </a:rPr>
              <a:t>( ), else( )</a:t>
            </a:r>
            <a:r>
              <a:rPr kumimoji="1" lang="zh-TW" altLang="en-US" sz="1800" dirty="0">
                <a:solidFill>
                  <a:srgbClr val="0070C0"/>
                </a:solidFill>
              </a:rPr>
              <a:t> </a:t>
            </a:r>
            <a:r>
              <a:rPr kumimoji="1" lang="zh-TW" altLang="en-US" sz="1800" dirty="0"/>
              <a:t>來製造條件式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dirty="0"/>
              <a:t>加入 </a:t>
            </a:r>
            <a:r>
              <a:rPr kumimoji="1" lang="en-US" altLang="zh-TW" sz="1800" dirty="0"/>
              <a:t>&lt;=, &gt;=, ==</a:t>
            </a:r>
            <a:r>
              <a:rPr kumimoji="1" lang="zh-TW" altLang="en-US" sz="1800" dirty="0"/>
              <a:t> 進行比較製造條件</a:t>
            </a:r>
            <a:endParaRPr kumimoji="1" lang="en-US" altLang="zh-TW" sz="18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2B32DBB-BFAA-8B90-192B-F794BD42947E}"/>
              </a:ext>
            </a:extLst>
          </p:cNvPr>
          <p:cNvSpPr txBox="1">
            <a:spLocks/>
          </p:cNvSpPr>
          <p:nvPr/>
        </p:nvSpPr>
        <p:spPr>
          <a:xfrm>
            <a:off x="838200" y="643279"/>
            <a:ext cx="10515600" cy="145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sz="1800" dirty="0"/>
              <a:t>3. Import: </a:t>
            </a:r>
          </a:p>
          <a:p>
            <a:pPr marL="0" indent="0">
              <a:buNone/>
            </a:pPr>
            <a:r>
              <a:rPr kumimoji="1" lang="zh-TW" altLang="en-US" sz="1800" dirty="0"/>
              <a:t>用於導入其他原本沒有的</a:t>
            </a:r>
            <a:r>
              <a:rPr kumimoji="1" lang="en-US" altLang="zh-TW" sz="1800" dirty="0"/>
              <a:t> Module(</a:t>
            </a:r>
            <a:r>
              <a:rPr kumimoji="1" lang="zh-TW" altLang="en-US" sz="1800" dirty="0"/>
              <a:t>模組</a:t>
            </a:r>
            <a:r>
              <a:rPr kumimoji="1" lang="en-US" altLang="zh-TW" sz="1800" dirty="0"/>
              <a:t>) </a:t>
            </a:r>
            <a:r>
              <a:rPr kumimoji="1" lang="zh-TW" altLang="en-US" sz="1800" dirty="0"/>
              <a:t>幫助撰寫程式</a:t>
            </a:r>
            <a:r>
              <a:rPr kumimoji="1" lang="en-US" altLang="zh-TW" sz="1800" dirty="0"/>
              <a:t> Ex: </a:t>
            </a:r>
            <a:r>
              <a:rPr kumimoji="1" lang="en-US" altLang="zh-TW" sz="1800" dirty="0">
                <a:solidFill>
                  <a:srgbClr val="0070C0"/>
                </a:solidFill>
              </a:rPr>
              <a:t>import </a:t>
            </a:r>
            <a:r>
              <a:rPr kumimoji="1" lang="en-US" altLang="zh-TW" sz="1800" dirty="0" err="1"/>
              <a:t>rpsls</a:t>
            </a:r>
            <a:r>
              <a:rPr kumimoji="1" lang="en-US" altLang="zh-TW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91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2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kumimoji="1" lang="zh-TW" altLang="en-US" sz="1800" dirty="0"/>
              <a:t>事件</a:t>
            </a:r>
            <a:r>
              <a:rPr kumimoji="1" lang="en-US" altLang="zh-TW" sz="1800" dirty="0"/>
              <a:t>(event)</a:t>
            </a:r>
            <a:r>
              <a:rPr kumimoji="1" lang="zh-TW" altLang="en-US" sz="1800" dirty="0"/>
              <a:t>的運行方式：一事件發生時，其他事件在</a:t>
            </a:r>
            <a:r>
              <a:rPr kumimoji="1" lang="en-US" altLang="zh-TW" sz="1800" dirty="0"/>
              <a:t>event </a:t>
            </a:r>
            <a:r>
              <a:rPr kumimoji="1" lang="en-US" altLang="zh-TW" sz="1800" dirty="0" err="1"/>
              <a:t>quene</a:t>
            </a:r>
            <a:r>
              <a:rPr kumimoji="1" lang="zh-TW" altLang="en-US" sz="1800" dirty="0"/>
              <a:t>中等待該事件結束（獨佔性）</a:t>
            </a:r>
            <a:endParaRPr kumimoji="1" lang="en-US" altLang="zh-TW" sz="1800" dirty="0"/>
          </a:p>
          <a:p>
            <a:pPr marL="514350" indent="-514350">
              <a:buAutoNum type="arabicPeriod"/>
            </a:pPr>
            <a:endParaRPr kumimoji="1" lang="en-US" altLang="zh-TW" sz="1800" dirty="0"/>
          </a:p>
          <a:p>
            <a:pPr marL="514350" indent="-514350">
              <a:buAutoNum type="arabicPeriod"/>
            </a:pPr>
            <a:r>
              <a:rPr kumimoji="1" lang="en-US" altLang="zh-TW" sz="1800" dirty="0"/>
              <a:t>Local &amp; Global variables</a:t>
            </a:r>
            <a:r>
              <a:rPr kumimoji="1" lang="zh-TW" altLang="en-US" sz="1800" dirty="0"/>
              <a:t>：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Local variable</a:t>
            </a:r>
            <a:r>
              <a:rPr kumimoji="1" lang="zh-TW" altLang="en-US" sz="1800" dirty="0"/>
              <a:t>只在該函式內運作、受改變，</a:t>
            </a:r>
            <a:r>
              <a:rPr kumimoji="1" lang="en-US" altLang="zh-TW" sz="1800" dirty="0"/>
              <a:t>Global</a:t>
            </a:r>
            <a:r>
              <a:rPr kumimoji="1" lang="zh-TW" altLang="en-US" sz="1800" dirty="0"/>
              <a:t>可在任意一處被調用。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可在函式內改變</a:t>
            </a:r>
            <a:r>
              <a:rPr kumimoji="1" lang="en-US" altLang="zh-TW" sz="1800" dirty="0"/>
              <a:t> Global variable</a:t>
            </a:r>
            <a:r>
              <a:rPr kumimoji="1" lang="zh-TW" altLang="en-US" sz="1800" dirty="0"/>
              <a:t>的值</a:t>
            </a:r>
            <a:r>
              <a:rPr kumimoji="1" lang="en-US" altLang="zh-TW" sz="1800" dirty="0"/>
              <a:t> ex: </a:t>
            </a:r>
          </a:p>
          <a:p>
            <a:pPr marL="0" indent="0">
              <a:buNone/>
            </a:pPr>
            <a:endParaRPr kumimoji="1" lang="en-US" altLang="zh-TW" sz="1800" dirty="0"/>
          </a:p>
          <a:p>
            <a:pPr marL="342900" indent="-342900">
              <a:buAutoNum type="arabicPeriod" startAt="3"/>
            </a:pPr>
            <a:r>
              <a:rPr kumimoji="1" lang="en-US" altLang="zh-TW" sz="1800" dirty="0" err="1"/>
              <a:t>SimpleGui</a:t>
            </a:r>
            <a:r>
              <a:rPr kumimoji="1" lang="en-US" altLang="zh-TW" sz="1800" dirty="0"/>
              <a:t>: </a:t>
            </a:r>
          </a:p>
          <a:p>
            <a:pPr marL="0" indent="0">
              <a:buNone/>
            </a:pPr>
            <a:r>
              <a:rPr kumimoji="1" lang="zh-TW" altLang="en-US" sz="1800" dirty="0"/>
              <a:t>可用來製作互動式應用的模組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zh-TW" altLang="en-US" sz="1800" dirty="0"/>
              <a:t>提供</a:t>
            </a:r>
            <a:r>
              <a:rPr kumimoji="1" lang="en-US" altLang="zh-TW" sz="1800" dirty="0"/>
              <a:t>frame, button, text input, labels</a:t>
            </a:r>
            <a:r>
              <a:rPr kumimoji="1" lang="zh-TW" altLang="en-US" sz="1800" dirty="0"/>
              <a:t> 等等</a:t>
            </a:r>
            <a:endParaRPr kumimoji="1" lang="en-US" altLang="zh-TW" sz="1800" dirty="0"/>
          </a:p>
          <a:p>
            <a:pPr marL="0" indent="0">
              <a:buNone/>
            </a:pPr>
            <a:br>
              <a:rPr kumimoji="1" lang="en-US" altLang="zh-TW" sz="1800" dirty="0"/>
            </a:br>
            <a:br>
              <a:rPr kumimoji="1" lang="en-US" altLang="zh-TW" sz="1800" dirty="0"/>
            </a:br>
            <a:endParaRPr kumimoji="1" lang="en-US" altLang="zh-TW" sz="1800" dirty="0"/>
          </a:p>
        </p:txBody>
      </p:sp>
      <p:pic>
        <p:nvPicPr>
          <p:cNvPr id="5" name="圖片 4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DC25690-C811-A567-F7C3-2E937962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04" y="3429000"/>
            <a:ext cx="4695040" cy="29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09" y="4836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/>
              <a:t>4. Adding Buttons:  </a:t>
            </a:r>
            <a:r>
              <a:rPr lang="en" altLang="zh-TW" sz="1800" b="1" dirty="0" err="1">
                <a:solidFill>
                  <a:schemeClr val="accent1"/>
                </a:solidFill>
              </a:rPr>
              <a:t>frame.add_button</a:t>
            </a:r>
            <a:r>
              <a:rPr lang="en" altLang="zh-TW" sz="1800" b="1" dirty="0">
                <a:solidFill>
                  <a:schemeClr val="accent1"/>
                </a:solidFill>
              </a:rPr>
              <a:t>(text, </a:t>
            </a:r>
            <a:r>
              <a:rPr lang="en" altLang="zh-TW" sz="1800" b="1" dirty="0" err="1">
                <a:solidFill>
                  <a:schemeClr val="accent1"/>
                </a:solidFill>
              </a:rPr>
              <a:t>button_handler</a:t>
            </a:r>
            <a:r>
              <a:rPr lang="en" altLang="zh-TW" sz="1800" b="1" dirty="0">
                <a:solidFill>
                  <a:schemeClr val="accent1"/>
                </a:solidFill>
              </a:rPr>
              <a:t>, width)</a:t>
            </a:r>
            <a:endParaRPr kumimoji="1" lang="en-US" altLang="zh-TW" sz="1800" b="1" dirty="0">
              <a:solidFill>
                <a:schemeClr val="accent1"/>
              </a:solidFill>
            </a:endParaRPr>
          </a:p>
        </p:txBody>
      </p:sp>
      <p:pic>
        <p:nvPicPr>
          <p:cNvPr id="10" name="圖片 9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CA298785-B54E-F5F2-6C91-9959144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5" y="961663"/>
            <a:ext cx="3773980" cy="3585953"/>
          </a:xfrm>
          <a:prstGeom prst="rect">
            <a:avLst/>
          </a:prstGeom>
        </p:spPr>
      </p:pic>
      <p:pic>
        <p:nvPicPr>
          <p:cNvPr id="12" name="圖片 11" descr="一張含有 螢幕擷取畫面, 軟體, 文字, 多媒體軟體 的圖片&#10;&#10;自動產生的描述">
            <a:extLst>
              <a:ext uri="{FF2B5EF4-FFF2-40B4-BE49-F238E27FC236}">
                <a16:creationId xmlns:a16="http://schemas.microsoft.com/office/drawing/2014/main" id="{8A4929EC-5EAC-0377-CB06-35D68F61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21" y="966896"/>
            <a:ext cx="3364795" cy="21549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E965B6C-FDD4-2293-1107-7D0603F65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398" y="961663"/>
            <a:ext cx="1978941" cy="24128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235C40-2E34-CA05-A4CB-413C7DEC8285}"/>
              </a:ext>
            </a:extLst>
          </p:cNvPr>
          <p:cNvSpPr txBox="1"/>
          <p:nvPr/>
        </p:nvSpPr>
        <p:spPr>
          <a:xfrm>
            <a:off x="8667757" y="3079656"/>
            <a:ext cx="1032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result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26ABBB-1382-4D5E-65A5-7548DDDAE75C}"/>
              </a:ext>
            </a:extLst>
          </p:cNvPr>
          <p:cNvSpPr txBox="1"/>
          <p:nvPr/>
        </p:nvSpPr>
        <p:spPr>
          <a:xfrm>
            <a:off x="5230959" y="3159757"/>
            <a:ext cx="2230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The frame created</a:t>
            </a:r>
            <a:endParaRPr kumimoji="1"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41A071-7A44-A487-3C3D-696815DE08AE}"/>
              </a:ext>
            </a:extLst>
          </p:cNvPr>
          <p:cNvSpPr txBox="1"/>
          <p:nvPr/>
        </p:nvSpPr>
        <p:spPr>
          <a:xfrm>
            <a:off x="6023693" y="6277679"/>
            <a:ext cx="291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The input box on frame</a:t>
            </a:r>
            <a:endParaRPr kumimoji="1" lang="zh-TW" altLang="en-US" sz="1200" dirty="0"/>
          </a:p>
        </p:txBody>
      </p:sp>
      <p:pic>
        <p:nvPicPr>
          <p:cNvPr id="19" name="圖片 18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433E426A-46D1-7837-E70A-4CF61166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028" y="3736123"/>
            <a:ext cx="3926600" cy="2541556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6B2BFD03-91D2-7AA8-1F14-24CC098F18F9}"/>
              </a:ext>
            </a:extLst>
          </p:cNvPr>
          <p:cNvSpPr/>
          <p:nvPr/>
        </p:nvSpPr>
        <p:spPr>
          <a:xfrm>
            <a:off x="5376189" y="5323332"/>
            <a:ext cx="1354072" cy="479892"/>
          </a:xfrm>
          <a:prstGeom prst="frame">
            <a:avLst>
              <a:gd name="adj1" fmla="val 1041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26A5D47-F59F-FF0D-7944-EB541480E745}"/>
              </a:ext>
            </a:extLst>
          </p:cNvPr>
          <p:cNvSpPr txBox="1"/>
          <p:nvPr/>
        </p:nvSpPr>
        <p:spPr>
          <a:xfrm>
            <a:off x="713409" y="50763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dirty="0"/>
              <a:t>5</a:t>
            </a:r>
            <a:r>
              <a:rPr kumimoji="1" lang="en-US" altLang="zh-TW" sz="1800" dirty="0"/>
              <a:t>. Adding input box: </a:t>
            </a:r>
            <a:r>
              <a:rPr lang="en" altLang="zh-TW" sz="1800" b="1" dirty="0" err="1">
                <a:solidFill>
                  <a:schemeClr val="accent1"/>
                </a:solidFill>
              </a:rPr>
              <a:t>frame.add_input</a:t>
            </a:r>
            <a:r>
              <a:rPr lang="en" altLang="zh-TW" sz="1800" b="1" dirty="0">
                <a:solidFill>
                  <a:schemeClr val="accent1"/>
                </a:solidFill>
              </a:rPr>
              <a:t>(text, </a:t>
            </a:r>
            <a:r>
              <a:rPr lang="en" altLang="zh-TW" sz="1800" b="1" dirty="0" err="1">
                <a:solidFill>
                  <a:schemeClr val="accent1"/>
                </a:solidFill>
              </a:rPr>
              <a:t>input_handler</a:t>
            </a:r>
            <a:r>
              <a:rPr lang="en" altLang="zh-TW" sz="1800" b="1" dirty="0">
                <a:solidFill>
                  <a:schemeClr val="accent1"/>
                </a:solidFill>
              </a:rPr>
              <a:t>, width)</a:t>
            </a:r>
            <a:br>
              <a:rPr kumimoji="1" lang="en-US" altLang="zh-TW" sz="1800" b="1" dirty="0">
                <a:solidFill>
                  <a:schemeClr val="accent1"/>
                </a:solidFill>
              </a:rPr>
            </a:br>
            <a:endParaRPr kumimoji="1" lang="en-US" altLang="zh-TW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120"/>
            <a:ext cx="10515600" cy="3057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b="1" dirty="0"/>
              <a:t>6. Mini Project ---- “Guess The Number”</a:t>
            </a:r>
          </a:p>
          <a:p>
            <a:pPr marL="0" indent="0">
              <a:buNone/>
            </a:pPr>
            <a:r>
              <a:rPr kumimoji="1" lang="en-US" altLang="zh-TW" sz="1800" b="1" dirty="0"/>
              <a:t>URL: </a:t>
            </a:r>
            <a:r>
              <a:rPr lang="en" altLang="zh-TW" sz="1800" b="0" i="0" u="none" strike="noStrike" dirty="0">
                <a:solidFill>
                  <a:srgbClr val="8B949E"/>
                </a:solidFill>
                <a:effectLst/>
                <a:latin typeface="ui-monospace"/>
                <a:hlinkClick r:id="rId2"/>
              </a:rPr>
              <a:t>https://py2.codeskulptor.org/#user51_s8bFLODFVgzFTPU.py</a:t>
            </a:r>
            <a:endParaRPr lang="en" altLang="zh-TW" sz="1800" b="0" i="0" u="none" strike="noStrike" dirty="0">
              <a:solidFill>
                <a:srgbClr val="8B949E"/>
              </a:solidFill>
              <a:effectLst/>
              <a:latin typeface="ui-monospace"/>
            </a:endParaRPr>
          </a:p>
          <a:p>
            <a:pPr marL="0" indent="0">
              <a:buNone/>
            </a:pPr>
            <a:endParaRPr kumimoji="1" lang="en-US" altLang="zh-TW" sz="1800" b="1" dirty="0">
              <a:solidFill>
                <a:srgbClr val="8B949E"/>
              </a:solidFill>
              <a:latin typeface="ui-monospace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+mn-ea"/>
              </a:rPr>
              <a:t>練習重點：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Simple </a:t>
            </a:r>
            <a:r>
              <a:rPr kumimoji="1" lang="en" altLang="zh-TW" sz="1800" dirty="0" err="1"/>
              <a:t>Gui</a:t>
            </a:r>
            <a:r>
              <a:rPr kumimoji="1" lang="zh-TW" altLang="en-US" sz="1800" dirty="0"/>
              <a:t> 的使用：</a:t>
            </a:r>
            <a:r>
              <a:rPr kumimoji="1" lang="en-US" altLang="zh-TW" sz="1800" dirty="0"/>
              <a:t>Create frame, Buttons, Input box</a:t>
            </a:r>
            <a:endParaRPr kumimoji="1" lang="en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Random </a:t>
            </a:r>
            <a:r>
              <a:rPr kumimoji="1" lang="zh-TW" altLang="en-US" sz="1800" dirty="0"/>
              <a:t>的使用：隨機選取一範圍內的數字</a:t>
            </a:r>
            <a:r>
              <a:rPr kumimoji="1" lang="en-US" altLang="zh-TW" sz="1800" dirty="0"/>
              <a:t>(range)</a:t>
            </a:r>
            <a:endParaRPr kumimoji="1" lang="en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</a:t>
            </a:r>
            <a:r>
              <a:rPr kumimoji="1" lang="zh-TW" altLang="en-US" sz="1800" dirty="0">
                <a:latin typeface="+mn-ea"/>
              </a:rPr>
              <a:t> </a:t>
            </a:r>
            <a:r>
              <a:rPr kumimoji="1" lang="en-US" altLang="zh-TW" sz="1800" dirty="0"/>
              <a:t>If/else</a:t>
            </a:r>
            <a:r>
              <a:rPr kumimoji="1" lang="zh-TW" altLang="en-US" sz="1800" dirty="0"/>
              <a:t>、</a:t>
            </a:r>
            <a:r>
              <a:rPr kumimoji="1" lang="en-US" altLang="zh-TW" sz="1800" dirty="0" err="1"/>
              <a:t>boolings</a:t>
            </a:r>
            <a:r>
              <a:rPr kumimoji="1" lang="zh-TW" altLang="en-US" sz="1800" dirty="0"/>
              <a:t>的使用：若猜錯數字顯示</a:t>
            </a:r>
            <a:r>
              <a:rPr kumimoji="1" lang="en-US" altLang="zh-TW" sz="1800" dirty="0"/>
              <a:t> lower/higher</a:t>
            </a:r>
            <a:endParaRPr kumimoji="1" lang="en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Global &amp; Local variable</a:t>
            </a:r>
            <a:r>
              <a:rPr kumimoji="1" lang="zh-TW" altLang="en-US" sz="1800" dirty="0"/>
              <a:t>：在不同</a:t>
            </a:r>
            <a:r>
              <a:rPr kumimoji="1" lang="en-US" altLang="zh-TW" sz="1800" dirty="0"/>
              <a:t>function</a:t>
            </a:r>
            <a:r>
              <a:rPr kumimoji="1" lang="zh-TW" altLang="en-US" sz="1800" dirty="0"/>
              <a:t>內依照不同猜測改變特定值</a:t>
            </a:r>
            <a:r>
              <a:rPr kumimoji="1" lang="en-US" altLang="zh-TW" sz="1800" dirty="0"/>
              <a:t>(Remaining guesses, number range….)</a:t>
            </a:r>
            <a:endParaRPr kumimoji="1" lang="en" altLang="zh-TW" sz="1800" dirty="0">
              <a:latin typeface="+mn-ea"/>
            </a:endParaRPr>
          </a:p>
        </p:txBody>
      </p:sp>
      <p:pic>
        <p:nvPicPr>
          <p:cNvPr id="7" name="圖片 6" descr="一張含有 文字, 螢幕擷取畫面, 軟體, 多媒體 的圖片&#10;&#10;自動產生的描述">
            <a:extLst>
              <a:ext uri="{FF2B5EF4-FFF2-40B4-BE49-F238E27FC236}">
                <a16:creationId xmlns:a16="http://schemas.microsoft.com/office/drawing/2014/main" id="{51BB32C4-607D-DF97-3701-A18BC4FD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645408"/>
            <a:ext cx="4894317" cy="2876042"/>
          </a:xfrm>
          <a:prstGeom prst="rect">
            <a:avLst/>
          </a:prstGeom>
        </p:spPr>
      </p:pic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2CDC3316-8E0A-91A9-570E-D4EB2EC3A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24" y="3645407"/>
            <a:ext cx="3993388" cy="29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0BFD4-729D-2417-873F-652EEDF1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Week 3</a:t>
            </a:r>
            <a:r>
              <a:rPr kumimoji="1" lang="zh-TW" altLang="en-US" sz="28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 重點學習內容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kumimoji="1" lang="en-US" altLang="zh-TW" sz="1800" dirty="0"/>
          </a:p>
          <a:p>
            <a:pPr marL="514350" indent="-514350">
              <a:buAutoNum type="arabicPeriod"/>
            </a:pPr>
            <a:r>
              <a:rPr kumimoji="1" lang="en-US" altLang="zh-TW" sz="1800" dirty="0"/>
              <a:t>Canvas &amp; Drawing</a:t>
            </a:r>
            <a:r>
              <a:rPr kumimoji="1" lang="zh-TW" altLang="en-US" sz="1800" dirty="0"/>
              <a:t>：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在</a:t>
            </a:r>
            <a:r>
              <a:rPr kumimoji="1" lang="en-US" altLang="zh-TW" sz="1800" dirty="0"/>
              <a:t> frame</a:t>
            </a:r>
            <a:r>
              <a:rPr kumimoji="1" lang="zh-TW" altLang="en-US" sz="1800" dirty="0"/>
              <a:t>中作畫（文字、線條、圖案等等</a:t>
            </a:r>
            <a:r>
              <a:rPr kumimoji="1" lang="en-US" altLang="zh-TW" sz="1800" dirty="0"/>
              <a:t>…</a:t>
            </a:r>
            <a:r>
              <a:rPr kumimoji="1" lang="zh-TW" altLang="en-US" sz="1800" dirty="0"/>
              <a:t>）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draw text: </a:t>
            </a:r>
            <a:r>
              <a:rPr lang="en" altLang="zh-TW" sz="1800" b="1" dirty="0" err="1">
                <a:solidFill>
                  <a:schemeClr val="accent1"/>
                </a:solidFill>
              </a:rPr>
              <a:t>canvas.draw_text</a:t>
            </a:r>
            <a:r>
              <a:rPr lang="en" altLang="zh-TW" sz="1800" b="1" dirty="0">
                <a:solidFill>
                  <a:schemeClr val="accent1"/>
                </a:solidFill>
              </a:rPr>
              <a:t>(text, point, </a:t>
            </a:r>
            <a:r>
              <a:rPr lang="en" altLang="zh-TW" sz="1800" b="1" dirty="0" err="1">
                <a:solidFill>
                  <a:schemeClr val="accent1"/>
                </a:solidFill>
              </a:rPr>
              <a:t>font_size</a:t>
            </a:r>
            <a:r>
              <a:rPr lang="en" altLang="zh-TW" sz="1800" b="1" dirty="0">
                <a:solidFill>
                  <a:schemeClr val="accent1"/>
                </a:solidFill>
              </a:rPr>
              <a:t>, </a:t>
            </a:r>
            <a:r>
              <a:rPr lang="en" altLang="zh-TW" sz="1800" b="1" dirty="0" err="1">
                <a:solidFill>
                  <a:schemeClr val="accent1"/>
                </a:solidFill>
              </a:rPr>
              <a:t>font_color</a:t>
            </a:r>
            <a:r>
              <a:rPr lang="en" altLang="zh-TW" sz="1800" b="1" dirty="0">
                <a:solidFill>
                  <a:schemeClr val="accent1"/>
                </a:solidFill>
              </a:rPr>
              <a:t>)</a:t>
            </a: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kumimoji="1" lang="en-US" altLang="zh-TW" sz="1800" dirty="0"/>
              <a:t>2.       String processing:</a:t>
            </a:r>
          </a:p>
          <a:p>
            <a:pPr marL="0" indent="0">
              <a:buNone/>
            </a:pPr>
            <a:r>
              <a:rPr kumimoji="1" lang="en-US" altLang="zh-TW" sz="1800" dirty="0"/>
              <a:t>-</a:t>
            </a:r>
            <a:r>
              <a:rPr kumimoji="1" lang="zh-TW" altLang="en-US" sz="1800" dirty="0"/>
              <a:t> 字串的合併</a:t>
            </a:r>
            <a:r>
              <a:rPr kumimoji="1" lang="en-US" altLang="zh-TW" sz="1800" dirty="0"/>
              <a:t> (ex: a= “HE”  b= “LLO” , </a:t>
            </a:r>
            <a:r>
              <a:rPr kumimoji="1" lang="en-US" altLang="zh-TW" sz="1800" dirty="0" err="1"/>
              <a:t>a+b</a:t>
            </a:r>
            <a:r>
              <a:rPr kumimoji="1" lang="en-US" altLang="zh-TW" sz="1800" dirty="0"/>
              <a:t>= “HELLO”)</a:t>
            </a:r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位置運算</a:t>
            </a:r>
            <a:r>
              <a:rPr kumimoji="1" lang="en-US" altLang="zh-TW" sz="1800" dirty="0"/>
              <a:t> ( a[0] = “H”, a[1] = “E”, a[-1] = “O”, a[-4] = “E” )</a:t>
            </a:r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用 </a:t>
            </a:r>
            <a:r>
              <a:rPr kumimoji="1" lang="en-US" altLang="zh-TW" sz="1800" dirty="0"/>
              <a:t>int</a:t>
            </a:r>
            <a:r>
              <a:rPr kumimoji="1" lang="zh-TW" altLang="en-US" sz="1800" dirty="0"/>
              <a:t>可使 </a:t>
            </a:r>
            <a:r>
              <a:rPr kumimoji="1" lang="en-US" altLang="zh-TW" sz="1800" dirty="0"/>
              <a:t>string</a:t>
            </a:r>
            <a:r>
              <a:rPr kumimoji="1" lang="zh-TW" altLang="en-US" sz="1800" dirty="0"/>
              <a:t> 轉成可運算值（限數字）</a:t>
            </a:r>
            <a:br>
              <a:rPr kumimoji="1" lang="en-US" altLang="zh-TW" sz="1800" dirty="0"/>
            </a:br>
            <a:endParaRPr kumimoji="1" lang="en-US" altLang="zh-TW" sz="1800" dirty="0"/>
          </a:p>
        </p:txBody>
      </p:sp>
      <p:pic>
        <p:nvPicPr>
          <p:cNvPr id="6" name="圖片 5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77EBD053-4012-F089-EE05-9A95A28E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46" y="1552851"/>
            <a:ext cx="4697158" cy="2926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B42EC31-7763-37CD-C202-D4202F37DC72}"/>
              </a:ext>
            </a:extLst>
          </p:cNvPr>
          <p:cNvSpPr txBox="1"/>
          <p:nvPr/>
        </p:nvSpPr>
        <p:spPr>
          <a:xfrm>
            <a:off x="8085612" y="4489974"/>
            <a:ext cx="291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1" lang="en-US" altLang="zh-TW" sz="1200" dirty="0"/>
              <a:t>Canvas</a:t>
            </a:r>
            <a:r>
              <a:rPr kumimoji="1" lang="zh-TW" altLang="en-US" sz="1200" dirty="0"/>
              <a:t> 的座標系</a:t>
            </a:r>
          </a:p>
        </p:txBody>
      </p:sp>
    </p:spTree>
    <p:extLst>
      <p:ext uri="{BB962C8B-B14F-4D97-AF65-F5344CB8AC3E}">
        <p14:creationId xmlns:p14="http://schemas.microsoft.com/office/powerpoint/2010/main" val="177857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B407F-792F-73CC-B001-54C95F2AC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44" y="415634"/>
            <a:ext cx="10515600" cy="593639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kumimoji="1" lang="en-US" altLang="zh-TW" sz="1800" dirty="0"/>
          </a:p>
          <a:p>
            <a:pPr marL="342900" indent="-342900">
              <a:buAutoNum type="arabicPeriod" startAt="3"/>
            </a:pPr>
            <a:r>
              <a:rPr kumimoji="1" lang="en-US" altLang="zh-TW" sz="1800" dirty="0"/>
              <a:t>Timer: </a:t>
            </a:r>
            <a:r>
              <a:rPr lang="en" altLang="zh-TW" sz="1800" b="1" dirty="0" err="1">
                <a:solidFill>
                  <a:schemeClr val="accent1"/>
                </a:solidFill>
              </a:rPr>
              <a:t>simplegui.create_timer</a:t>
            </a:r>
            <a:r>
              <a:rPr lang="en" altLang="zh-TW" sz="1800" b="1" dirty="0">
                <a:solidFill>
                  <a:schemeClr val="accent1"/>
                </a:solidFill>
              </a:rPr>
              <a:t>( interval </a:t>
            </a:r>
            <a:r>
              <a:rPr lang="en" altLang="zh-TW" sz="1800" b="1" dirty="0">
                <a:solidFill>
                  <a:srgbClr val="FF0000"/>
                </a:solidFill>
              </a:rPr>
              <a:t>(milli second)</a:t>
            </a:r>
            <a:r>
              <a:rPr lang="en" altLang="zh-TW" sz="1800" b="1" dirty="0">
                <a:solidFill>
                  <a:schemeClr val="accent1"/>
                </a:solidFill>
              </a:rPr>
              <a:t>,</a:t>
            </a:r>
            <a:r>
              <a:rPr lang="en" altLang="zh-TW" sz="1800" b="1" dirty="0">
                <a:solidFill>
                  <a:srgbClr val="FF0000"/>
                </a:solidFill>
              </a:rPr>
              <a:t> </a:t>
            </a:r>
            <a:r>
              <a:rPr lang="en" altLang="zh-TW" sz="1800" b="1" dirty="0" err="1">
                <a:solidFill>
                  <a:schemeClr val="accent1"/>
                </a:solidFill>
              </a:rPr>
              <a:t>timer_handler</a:t>
            </a:r>
            <a:r>
              <a:rPr lang="en" altLang="zh-TW" sz="1800" b="1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每毫秒發生一次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dirty="0"/>
              <a:t>- </a:t>
            </a:r>
            <a:r>
              <a:rPr kumimoji="1" lang="zh-TW" altLang="en-US" sz="1800" dirty="0"/>
              <a:t>常配合 </a:t>
            </a:r>
            <a:r>
              <a:rPr kumimoji="1" lang="en-US" altLang="zh-TW" sz="1800" dirty="0"/>
              <a:t>random</a:t>
            </a:r>
            <a:r>
              <a:rPr kumimoji="1" lang="zh-TW" altLang="en-US" sz="1800" dirty="0"/>
              <a:t> 創造隨機隨時發生的事件</a:t>
            </a:r>
            <a:endParaRPr kumimoji="1" lang="en-US" altLang="zh-TW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pPr marL="0" indent="0">
              <a:buNone/>
            </a:pPr>
            <a:r>
              <a:rPr kumimoji="1" lang="en-US" altLang="zh-TW" sz="1800" b="1" dirty="0"/>
              <a:t>4. Mini Project ---- “Stop Watch Game”</a:t>
            </a:r>
          </a:p>
          <a:p>
            <a:pPr marL="0" indent="0">
              <a:buNone/>
            </a:pPr>
            <a:r>
              <a:rPr kumimoji="1" lang="en-US" altLang="zh-TW" sz="1800" b="1" dirty="0"/>
              <a:t>URL: </a:t>
            </a:r>
            <a:r>
              <a:rPr lang="en" altLang="zh-TW" sz="1800" b="0" i="0" u="none" strike="noStrike" dirty="0">
                <a:effectLst/>
                <a:latin typeface="ui-monospace"/>
                <a:hlinkClick r:id="rId2"/>
              </a:rPr>
              <a:t>https://py2.codeskulptor.org/#user51_jAg1USaNlxVac8f.py</a:t>
            </a:r>
            <a:endParaRPr lang="en" altLang="zh-TW" sz="1800" b="0" i="0" u="none" strike="noStrike" dirty="0">
              <a:effectLst/>
              <a:latin typeface="ui-monospace"/>
            </a:endParaRPr>
          </a:p>
          <a:p>
            <a:pPr marL="0" indent="0">
              <a:buNone/>
            </a:pPr>
            <a:endParaRPr kumimoji="1" lang="en" altLang="zh-TW" sz="1800" dirty="0">
              <a:latin typeface="ui-monospace"/>
            </a:endParaRPr>
          </a:p>
          <a:p>
            <a:pPr marL="0" indent="0">
              <a:buNone/>
            </a:pPr>
            <a:r>
              <a:rPr kumimoji="1" lang="zh-TW" altLang="en-US" sz="1800" dirty="0">
                <a:latin typeface="+mn-ea"/>
              </a:rPr>
              <a:t>練習重點：</a:t>
            </a:r>
            <a:endParaRPr kumimoji="1" lang="en-US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Canvas</a:t>
            </a:r>
            <a:r>
              <a:rPr kumimoji="1" lang="zh-TW" altLang="en-US" sz="1800" dirty="0"/>
              <a:t> 的使用：在</a:t>
            </a:r>
            <a:r>
              <a:rPr kumimoji="1" lang="en-US" altLang="zh-TW" sz="1800" dirty="0"/>
              <a:t> Canvas </a:t>
            </a:r>
            <a:r>
              <a:rPr kumimoji="1" lang="zh-TW" altLang="en-US" sz="1800" dirty="0"/>
              <a:t>上 </a:t>
            </a:r>
            <a:r>
              <a:rPr kumimoji="1" lang="en-US" altLang="zh-TW" sz="1800" dirty="0"/>
              <a:t>Draw Text </a:t>
            </a:r>
            <a:r>
              <a:rPr kumimoji="1" lang="zh-TW" altLang="en-US" sz="1800" dirty="0"/>
              <a:t>使</a:t>
            </a:r>
            <a:r>
              <a:rPr kumimoji="1" lang="en-US" altLang="zh-TW" sz="1800" dirty="0"/>
              <a:t> Timer </a:t>
            </a:r>
            <a:r>
              <a:rPr kumimoji="1" lang="zh-TW" altLang="en-US" sz="1800" dirty="0"/>
              <a:t>的值顯示在畫面上</a:t>
            </a:r>
            <a:endParaRPr kumimoji="1" lang="en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 </a:t>
            </a:r>
            <a:r>
              <a:rPr kumimoji="1" lang="en" altLang="zh-TW" sz="1800" dirty="0"/>
              <a:t>Timer</a:t>
            </a:r>
            <a:r>
              <a:rPr kumimoji="1" lang="zh-TW" altLang="en-US" sz="1800" dirty="0"/>
              <a:t> ：用於計時</a:t>
            </a:r>
            <a:endParaRPr kumimoji="1" lang="en" altLang="zh-TW" sz="1800" dirty="0">
              <a:latin typeface="+mn-ea"/>
            </a:endParaRPr>
          </a:p>
          <a:p>
            <a:pPr marL="0" indent="0">
              <a:buNone/>
            </a:pPr>
            <a:r>
              <a:rPr kumimoji="1" lang="en" altLang="zh-TW" sz="1800" dirty="0">
                <a:latin typeface="+mn-ea"/>
              </a:rPr>
              <a:t>-</a:t>
            </a:r>
            <a:r>
              <a:rPr kumimoji="1" lang="zh-TW" altLang="en-US" sz="1800" dirty="0">
                <a:latin typeface="+mn-ea"/>
              </a:rPr>
              <a:t> </a:t>
            </a:r>
            <a:r>
              <a:rPr kumimoji="1" lang="en-US" altLang="zh-TW" sz="1800" dirty="0"/>
              <a:t>If/else</a:t>
            </a:r>
            <a:r>
              <a:rPr kumimoji="1" lang="zh-TW" altLang="en-US" sz="1800" dirty="0"/>
              <a:t>、</a:t>
            </a:r>
            <a:r>
              <a:rPr kumimoji="1" lang="en-US" altLang="zh-TW" sz="1800" dirty="0" err="1"/>
              <a:t>boolings</a:t>
            </a:r>
            <a:r>
              <a:rPr kumimoji="1" lang="zh-TW" altLang="en-US" sz="1800" dirty="0"/>
              <a:t>的使用：</a:t>
            </a:r>
            <a:r>
              <a:rPr kumimoji="1" lang="en-US" altLang="zh-TW" sz="1800" dirty="0"/>
              <a:t>ex: </a:t>
            </a:r>
            <a:r>
              <a:rPr kumimoji="1" lang="zh-TW" altLang="en-US" sz="1800" dirty="0"/>
              <a:t>若個位秒數 </a:t>
            </a:r>
            <a:r>
              <a:rPr kumimoji="1" lang="en-US" altLang="zh-TW" sz="1800" dirty="0"/>
              <a:t>&gt;9</a:t>
            </a:r>
            <a:r>
              <a:rPr kumimoji="1" lang="zh-TW" altLang="en-US" sz="1800" dirty="0"/>
              <a:t>，則進位成十位數秒數，秒數</a:t>
            </a:r>
            <a:r>
              <a:rPr kumimoji="1" lang="en-US" altLang="zh-TW" sz="1800" dirty="0"/>
              <a:t>&gt;60</a:t>
            </a:r>
            <a:r>
              <a:rPr kumimoji="1" lang="zh-TW" altLang="en-US" sz="1800" dirty="0"/>
              <a:t>，進位成分鐘</a:t>
            </a:r>
            <a:endParaRPr kumimoji="1" lang="en-US" altLang="zh-TW" sz="1800" dirty="0"/>
          </a:p>
          <a:p>
            <a:pPr marL="0" indent="0">
              <a:buNone/>
            </a:pPr>
            <a:r>
              <a:rPr kumimoji="1" lang="en" altLang="zh-TW" sz="1800" dirty="0">
                <a:latin typeface="ui-monospace"/>
              </a:rPr>
              <a:t>- </a:t>
            </a:r>
            <a:r>
              <a:rPr kumimoji="1" lang="zh-TW" altLang="en-US" sz="1800" dirty="0">
                <a:latin typeface="ui-monospace"/>
              </a:rPr>
              <a:t>其他：加入</a:t>
            </a:r>
            <a:r>
              <a:rPr kumimoji="1" lang="en-US" altLang="zh-TW" sz="1800" dirty="0">
                <a:latin typeface="ui-monospace"/>
              </a:rPr>
              <a:t>Button , Global variable</a:t>
            </a:r>
            <a:r>
              <a:rPr kumimoji="1" lang="zh-TW" altLang="en-US" sz="1800" dirty="0">
                <a:latin typeface="ui-monospace"/>
              </a:rPr>
              <a:t>的使用等等</a:t>
            </a:r>
            <a:endParaRPr kumimoji="1" lang="en" altLang="zh-TW" sz="1800" dirty="0">
              <a:latin typeface="ui-monospace"/>
            </a:endParaRPr>
          </a:p>
        </p:txBody>
      </p:sp>
      <p:pic>
        <p:nvPicPr>
          <p:cNvPr id="9" name="圖片 8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3DBCA757-C870-454D-1281-988ED104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44" y="2396490"/>
            <a:ext cx="3263350" cy="18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89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130051</TotalTime>
  <Words>2928</Words>
  <Application>Microsoft Macintosh PowerPoint</Application>
  <PresentationFormat>寬螢幕</PresentationFormat>
  <Paragraphs>302</Paragraphs>
  <Slides>37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7" baseType="lpstr">
      <vt:lpstr>-webkit-standard</vt:lpstr>
      <vt:lpstr>LANTINGHEI TC DEMIBOLD</vt:lpstr>
      <vt:lpstr>LANTINGHEI TC DEMIBOLD</vt:lpstr>
      <vt:lpstr>Söhne</vt:lpstr>
      <vt:lpstr>ui-monospace</vt:lpstr>
      <vt:lpstr>Arial</vt:lpstr>
      <vt:lpstr>Calibri</vt:lpstr>
      <vt:lpstr>Calibri Light</vt:lpstr>
      <vt:lpstr>Wingdings</vt:lpstr>
      <vt:lpstr>Office 佈景主題</vt:lpstr>
      <vt:lpstr>Python互動程式設計入門 期末學習報告 </vt:lpstr>
      <vt:lpstr>Week 0 重點學習內容</vt:lpstr>
      <vt:lpstr>Week 1 重點學習內容</vt:lpstr>
      <vt:lpstr>PowerPoint 簡報</vt:lpstr>
      <vt:lpstr>Week 2 重點學習內容</vt:lpstr>
      <vt:lpstr>PowerPoint 簡報</vt:lpstr>
      <vt:lpstr>PowerPoint 簡報</vt:lpstr>
      <vt:lpstr>Week 3 重點學習內容</vt:lpstr>
      <vt:lpstr>PowerPoint 簡報</vt:lpstr>
      <vt:lpstr>Week 4 重點學習內容</vt:lpstr>
      <vt:lpstr>PowerPoint 簡報</vt:lpstr>
      <vt:lpstr>PowerPoint 簡報</vt:lpstr>
      <vt:lpstr>PowerPoint 簡報</vt:lpstr>
      <vt:lpstr>Week 5 重點學習內容</vt:lpstr>
      <vt:lpstr>PowerPoint 簡報</vt:lpstr>
      <vt:lpstr>PowerPoint 簡報</vt:lpstr>
      <vt:lpstr>PowerPoint 簡報</vt:lpstr>
      <vt:lpstr>PowerPoint 簡報</vt:lpstr>
      <vt:lpstr>Week 6 重點學習內容</vt:lpstr>
      <vt:lpstr>PowerPoint 簡報</vt:lpstr>
      <vt:lpstr>PowerPoint 簡報</vt:lpstr>
      <vt:lpstr>PowerPoint 簡報</vt:lpstr>
      <vt:lpstr>PowerPoint 簡報</vt:lpstr>
      <vt:lpstr>Week 7 重點學習內容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Week 8 重點學習內容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Python互動程式設計入門 期末學習報告 </dc:title>
  <dc:creator>h14111021@gs.ncku.edu.tw</dc:creator>
  <cp:lastModifiedBy>h14111021@gs.ncku.edu.tw</cp:lastModifiedBy>
  <cp:revision>4</cp:revision>
  <dcterms:created xsi:type="dcterms:W3CDTF">2024-02-26T08:03:51Z</dcterms:created>
  <dcterms:modified xsi:type="dcterms:W3CDTF">2024-06-16T11:30:48Z</dcterms:modified>
</cp:coreProperties>
</file>